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7" r:id="rId3"/>
    <p:sldId id="265" r:id="rId4"/>
    <p:sldId id="258" r:id="rId5"/>
    <p:sldId id="259" r:id="rId6"/>
    <p:sldId id="266" r:id="rId7"/>
    <p:sldId id="260" r:id="rId8"/>
    <p:sldId id="261" r:id="rId9"/>
    <p:sldId id="262" r:id="rId10"/>
    <p:sldId id="263"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6B55409-5D46-4605-BFFF-62CA53B51868}"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55409-5D46-4605-BFFF-62CA53B5186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D6B55409-5D46-4605-BFFF-62CA53B51868}"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D6B55409-5D46-4605-BFFF-62CA53B51868}"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6B55409-5D46-4605-BFFF-62CA53B51868}"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25BD88A4-A6EA-4E6E-8BC0-21C265A96837}" type="datetimeFigureOut">
              <a:rPr lang="en-US" smtClean="0"/>
              <a:pPr/>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B55409-5D46-4605-BFFF-62CA53B51868}"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D6B55409-5D46-4605-BFFF-62CA53B51868}"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D6B55409-5D46-4605-BFFF-62CA53B518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D6B55409-5D46-4605-BFFF-62CA53B518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D6B55409-5D46-4605-BFFF-62CA53B51868}"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25BD88A4-A6EA-4E6E-8BC0-21C265A96837}" type="datetimeFigureOut">
              <a:rPr lang="en-US" smtClean="0"/>
              <a:pPr/>
              <a:t>11/23/2020</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D6B55409-5D46-4605-BFFF-62CA53B51868}"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25BD88A4-A6EA-4E6E-8BC0-21C265A96837}" type="datetimeFigureOut">
              <a:rPr lang="en-US" smtClean="0"/>
              <a:pPr/>
              <a:t>11/23/2020</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25BD88A4-A6EA-4E6E-8BC0-21C265A96837}" type="datetimeFigureOut">
              <a:rPr lang="en-US" smtClean="0"/>
              <a:pPr/>
              <a:t>11/23/2020</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D6B55409-5D46-4605-BFFF-62CA53B51868}"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media/audio11.wav"/></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90600" y="3048000"/>
            <a:ext cx="7620000" cy="2667000"/>
          </a:xfrm>
        </p:spPr>
        <p:txBody>
          <a:bodyPr>
            <a:normAutofit/>
          </a:bodyPr>
          <a:lstStyle/>
          <a:p>
            <a:r>
              <a:rPr lang="en-US" sz="3200" dirty="0" smtClean="0"/>
              <a:t>Concepts of </a:t>
            </a:r>
            <a:endParaRPr lang="en-US" sz="3200" dirty="0" smtClean="0"/>
          </a:p>
          <a:p>
            <a:r>
              <a:rPr lang="en-US" sz="3200" dirty="0" smtClean="0"/>
              <a:t>Constants</a:t>
            </a:r>
          </a:p>
          <a:p>
            <a:r>
              <a:rPr lang="en-US" sz="3200" dirty="0" smtClean="0"/>
              <a:t>&amp;</a:t>
            </a:r>
          </a:p>
          <a:p>
            <a:r>
              <a:rPr lang="en-US" sz="3200" dirty="0" smtClean="0"/>
              <a:t>Format Specifier</a:t>
            </a:r>
            <a:endParaRPr lang="en-US" sz="3200" dirty="0" smtClean="0"/>
          </a:p>
        </p:txBody>
      </p:sp>
      <p:sp>
        <p:nvSpPr>
          <p:cNvPr id="3" name="Title 2"/>
          <p:cNvSpPr>
            <a:spLocks noGrp="1"/>
          </p:cNvSpPr>
          <p:nvPr>
            <p:ph type="ctrTitle"/>
          </p:nvPr>
        </p:nvSpPr>
        <p:spPr>
          <a:xfrm>
            <a:off x="685800" y="914400"/>
            <a:ext cx="7772400" cy="838200"/>
          </a:xfrm>
        </p:spPr>
        <p:txBody>
          <a:bodyPr anchor="ctr"/>
          <a:lstStyle/>
          <a:p>
            <a:r>
              <a:rPr lang="en-US" sz="4000" b="1" dirty="0" smtClean="0">
                <a:effectLst>
                  <a:outerShdw blurRad="38100" dist="38100" dir="2700000" algn="tl">
                    <a:srgbClr val="000000">
                      <a:alpha val="43137"/>
                    </a:srgbClr>
                  </a:outerShdw>
                </a:effectLst>
              </a:rPr>
              <a:t>Basic of C Programming</a:t>
            </a:r>
            <a:endParaRPr lang="en-US" dirty="0">
              <a:effectLst>
                <a:outerShdw blurRad="38100" dist="38100" dir="2700000" algn="tl">
                  <a:srgbClr val="000000">
                    <a:alpha val="43137"/>
                  </a:srgbClr>
                </a:outerShdw>
              </a:effectLst>
            </a:endParaRPr>
          </a:p>
        </p:txBody>
      </p:sp>
      <p:pic>
        <p:nvPicPr>
          <p:cNvPr id="5" name="Recorded Sound">
            <a:hlinkClick r:id="" action="ppaction://media"/>
          </p:cNvPr>
          <p:cNvPicPr>
            <a:picLocks noRot="1" noChangeAspect="1"/>
          </p:cNvPicPr>
          <p:nvPr>
            <a:wavAudioFile r:embed="rId1" name="Recorded Sound"/>
          </p:nvPr>
        </p:nvPicPr>
        <p:blipFill>
          <a:blip r:embed="rId3"/>
          <a:stretch>
            <a:fillRect/>
          </a:stretch>
        </p:blipFill>
        <p:spPr>
          <a:xfrm>
            <a:off x="7924800" y="5562600"/>
            <a:ext cx="990600" cy="990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3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6957"/>
          </a:xfrm>
        </p:spPr>
        <p:txBody>
          <a:bodyPr>
            <a:normAutofit fontScale="90000"/>
          </a:bodyPr>
          <a:lstStyle/>
          <a:p>
            <a:r>
              <a:rPr lang="en-US" sz="3600" b="1" dirty="0" smtClean="0"/>
              <a:t>Format Specifier in C -</a:t>
            </a:r>
            <a:endParaRPr lang="en-US" sz="3600" b="1" dirty="0"/>
          </a:p>
        </p:txBody>
      </p:sp>
      <p:sp>
        <p:nvSpPr>
          <p:cNvPr id="4" name="Slide Number Placeholder 3"/>
          <p:cNvSpPr>
            <a:spLocks noGrp="1"/>
          </p:cNvSpPr>
          <p:nvPr>
            <p:ph type="sldNum" sz="quarter" idx="12"/>
          </p:nvPr>
        </p:nvSpPr>
        <p:spPr/>
        <p:txBody>
          <a:bodyPr/>
          <a:lstStyle/>
          <a:p>
            <a:fld id="{884B2D4D-9A24-443E-B2EC-168B0201A849}" type="slidenum">
              <a:rPr lang="en-US" smtClean="0"/>
              <a:pPr/>
              <a:t>10</a:t>
            </a:fld>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3584965199"/>
              </p:ext>
            </p:extLst>
          </p:nvPr>
        </p:nvGraphicFramePr>
        <p:xfrm>
          <a:off x="381000" y="1715258"/>
          <a:ext cx="8382000" cy="4380742"/>
        </p:xfrm>
        <a:graphic>
          <a:graphicData uri="http://schemas.openxmlformats.org/drawingml/2006/table">
            <a:tbl>
              <a:tblPr>
                <a:tableStyleId>{5940675A-B579-460E-94D1-54222C63F5DA}</a:tableStyleId>
              </a:tblPr>
              <a:tblGrid>
                <a:gridCol w="2438400"/>
                <a:gridCol w="3149600"/>
                <a:gridCol w="2794000"/>
              </a:tblGrid>
              <a:tr h="520300">
                <a:tc>
                  <a:txBody>
                    <a:bodyPr/>
                    <a:lstStyle/>
                    <a:p>
                      <a:pPr algn="ctr"/>
                      <a:r>
                        <a:rPr lang="en-US" sz="1600" b="1" dirty="0">
                          <a:effectLst/>
                        </a:rPr>
                        <a:t>Format specifier</a:t>
                      </a:r>
                    </a:p>
                  </a:txBody>
                  <a:tcPr marL="34290" marR="34290" anchor="ctr"/>
                </a:tc>
                <a:tc>
                  <a:txBody>
                    <a:bodyPr/>
                    <a:lstStyle/>
                    <a:p>
                      <a:pPr algn="ctr"/>
                      <a:r>
                        <a:rPr lang="en-US" sz="1600" b="1" dirty="0">
                          <a:effectLst/>
                        </a:rPr>
                        <a:t>Description</a:t>
                      </a:r>
                    </a:p>
                  </a:txBody>
                  <a:tcPr marL="34290" marR="34290" anchor="ctr"/>
                </a:tc>
                <a:tc>
                  <a:txBody>
                    <a:bodyPr/>
                    <a:lstStyle/>
                    <a:p>
                      <a:pPr algn="ctr"/>
                      <a:r>
                        <a:rPr lang="en-US" sz="1600" b="1" dirty="0">
                          <a:effectLst/>
                        </a:rPr>
                        <a:t>Supported data types</a:t>
                      </a:r>
                    </a:p>
                  </a:txBody>
                  <a:tcPr marL="34290" marR="34290" anchor="ctr"/>
                </a:tc>
              </a:tr>
              <a:tr h="490944">
                <a:tc>
                  <a:txBody>
                    <a:bodyPr/>
                    <a:lstStyle/>
                    <a:p>
                      <a:pPr algn="ctr"/>
                      <a:r>
                        <a:rPr lang="en-US" sz="1600" dirty="0">
                          <a:effectLst/>
                        </a:rPr>
                        <a:t>%s</a:t>
                      </a:r>
                      <a:endParaRPr lang="en-US" sz="1600" b="0" dirty="0">
                        <a:effectLst/>
                      </a:endParaRPr>
                    </a:p>
                  </a:txBody>
                  <a:tcPr marL="34290" marR="34290" anchor="ctr"/>
                </a:tc>
                <a:tc>
                  <a:txBody>
                    <a:bodyPr/>
                    <a:lstStyle/>
                    <a:p>
                      <a:pPr algn="ctr"/>
                      <a:r>
                        <a:rPr lang="en-US" sz="1600" dirty="0">
                          <a:effectLst/>
                        </a:rPr>
                        <a:t>String</a:t>
                      </a:r>
                      <a:endParaRPr lang="en-US" sz="1600" b="0" dirty="0">
                        <a:effectLst/>
                      </a:endParaRPr>
                    </a:p>
                  </a:txBody>
                  <a:tcPr marL="34290" marR="34290" anchor="ctr"/>
                </a:tc>
                <a:tc>
                  <a:txBody>
                    <a:bodyPr/>
                    <a:lstStyle/>
                    <a:p>
                      <a:pPr algn="ctr"/>
                      <a:r>
                        <a:rPr lang="en-US" sz="1600" dirty="0">
                          <a:effectLst/>
                        </a:rPr>
                        <a:t>char *</a:t>
                      </a:r>
                      <a:endParaRPr lang="en-US" sz="1600" b="0" dirty="0">
                        <a:effectLst/>
                      </a:endParaRPr>
                    </a:p>
                  </a:txBody>
                  <a:tcPr marL="34290" marR="34290" anchor="ctr"/>
                </a:tc>
              </a:tr>
              <a:tr h="792500">
                <a:tc>
                  <a:txBody>
                    <a:bodyPr/>
                    <a:lstStyle/>
                    <a:p>
                      <a:pPr algn="ctr"/>
                      <a:r>
                        <a:rPr lang="en-US" sz="1600" dirty="0">
                          <a:effectLst/>
                        </a:rPr>
                        <a:t>%u</a:t>
                      </a:r>
                      <a:endParaRPr lang="en-US" sz="1600" b="0" dirty="0">
                        <a:effectLst/>
                      </a:endParaRPr>
                    </a:p>
                  </a:txBody>
                  <a:tcPr marL="34290" marR="34290" anchor="ctr"/>
                </a:tc>
                <a:tc>
                  <a:txBody>
                    <a:bodyPr/>
                    <a:lstStyle/>
                    <a:p>
                      <a:pPr algn="ctr"/>
                      <a:r>
                        <a:rPr lang="en-US" sz="1600" dirty="0">
                          <a:effectLst/>
                        </a:rPr>
                        <a:t>Unsigned Integer</a:t>
                      </a:r>
                      <a:endParaRPr lang="en-US" sz="1600" b="0" dirty="0">
                        <a:effectLst/>
                      </a:endParaRPr>
                    </a:p>
                  </a:txBody>
                  <a:tcPr marL="34290" marR="34290" anchor="ctr"/>
                </a:tc>
                <a:tc>
                  <a:txBody>
                    <a:bodyPr/>
                    <a:lstStyle/>
                    <a:p>
                      <a:pPr algn="ctr"/>
                      <a:r>
                        <a:rPr lang="en-US" sz="1600" dirty="0">
                          <a:effectLst/>
                        </a:rPr>
                        <a:t>unsigned int</a:t>
                      </a:r>
                      <a:br>
                        <a:rPr lang="en-US" sz="1600" dirty="0">
                          <a:effectLst/>
                        </a:rPr>
                      </a:br>
                      <a:r>
                        <a:rPr lang="en-US" sz="1600" dirty="0">
                          <a:effectLst/>
                        </a:rPr>
                        <a:t>unsigned long</a:t>
                      </a:r>
                      <a:endParaRPr lang="en-US" sz="1600" b="0" dirty="0">
                        <a:effectLst/>
                      </a:endParaRPr>
                    </a:p>
                  </a:txBody>
                  <a:tcPr marL="34290" marR="34290" anchor="ctr"/>
                </a:tc>
              </a:tr>
              <a:tr h="1565754">
                <a:tc>
                  <a:txBody>
                    <a:bodyPr/>
                    <a:lstStyle/>
                    <a:p>
                      <a:pPr algn="ctr"/>
                      <a:r>
                        <a:rPr lang="en-US" sz="1600" dirty="0">
                          <a:effectLst/>
                        </a:rPr>
                        <a:t>%x or %X</a:t>
                      </a:r>
                      <a:endParaRPr lang="en-US" sz="1600" b="0" dirty="0">
                        <a:effectLst/>
                      </a:endParaRPr>
                    </a:p>
                  </a:txBody>
                  <a:tcPr marL="34290" marR="34290" anchor="ctr"/>
                </a:tc>
                <a:tc>
                  <a:txBody>
                    <a:bodyPr/>
                    <a:lstStyle/>
                    <a:p>
                      <a:pPr algn="ctr"/>
                      <a:r>
                        <a:rPr lang="en-US" sz="1600" dirty="0">
                          <a:effectLst/>
                        </a:rPr>
                        <a:t>Hexadecimal representation of Unsigned Integer</a:t>
                      </a:r>
                      <a:endParaRPr lang="en-US" sz="1600" b="0" dirty="0">
                        <a:effectLst/>
                      </a:endParaRPr>
                    </a:p>
                  </a:txBody>
                  <a:tcPr marL="34290" marR="34290" anchor="ctr"/>
                </a:tc>
                <a:tc>
                  <a:txBody>
                    <a:bodyPr/>
                    <a:lstStyle/>
                    <a:p>
                      <a:pPr algn="ctr"/>
                      <a:r>
                        <a:rPr lang="en-US" sz="1600" dirty="0">
                          <a:effectLst/>
                        </a:rPr>
                        <a:t>short</a:t>
                      </a:r>
                      <a:br>
                        <a:rPr lang="en-US" sz="1600" dirty="0">
                          <a:effectLst/>
                        </a:rPr>
                      </a:br>
                      <a:r>
                        <a:rPr lang="en-US" sz="1600" dirty="0">
                          <a:effectLst/>
                        </a:rPr>
                        <a:t>unsigned short</a:t>
                      </a:r>
                      <a:br>
                        <a:rPr lang="en-US" sz="1600" dirty="0">
                          <a:effectLst/>
                        </a:rPr>
                      </a:br>
                      <a:r>
                        <a:rPr lang="en-US" sz="1600" dirty="0">
                          <a:effectLst/>
                        </a:rPr>
                        <a:t>int</a:t>
                      </a:r>
                      <a:br>
                        <a:rPr lang="en-US" sz="1600" dirty="0">
                          <a:effectLst/>
                        </a:rPr>
                      </a:br>
                      <a:r>
                        <a:rPr lang="en-US" sz="1600" dirty="0">
                          <a:effectLst/>
                        </a:rPr>
                        <a:t>unsigned int</a:t>
                      </a:r>
                      <a:br>
                        <a:rPr lang="en-US" sz="1600" dirty="0">
                          <a:effectLst/>
                        </a:rPr>
                      </a:br>
                      <a:r>
                        <a:rPr lang="en-US" sz="1600" dirty="0">
                          <a:effectLst/>
                        </a:rPr>
                        <a:t>long</a:t>
                      </a:r>
                      <a:endParaRPr lang="en-US" sz="1600" b="0" dirty="0">
                        <a:effectLst/>
                      </a:endParaRPr>
                    </a:p>
                  </a:txBody>
                  <a:tcPr marL="34290" marR="34290" anchor="ctr"/>
                </a:tc>
              </a:tr>
              <a:tr h="490944">
                <a:tc>
                  <a:txBody>
                    <a:bodyPr/>
                    <a:lstStyle/>
                    <a:p>
                      <a:pPr algn="ctr"/>
                      <a:r>
                        <a:rPr lang="en-US" sz="1600" dirty="0">
                          <a:effectLst/>
                        </a:rPr>
                        <a:t>%n</a:t>
                      </a:r>
                      <a:endParaRPr lang="en-US" sz="1600" b="0" dirty="0">
                        <a:effectLst/>
                      </a:endParaRPr>
                    </a:p>
                  </a:txBody>
                  <a:tcPr marL="34290" marR="34290" anchor="ctr"/>
                </a:tc>
                <a:tc>
                  <a:txBody>
                    <a:bodyPr/>
                    <a:lstStyle/>
                    <a:p>
                      <a:pPr algn="ctr"/>
                      <a:r>
                        <a:rPr lang="en-US" sz="1600" dirty="0">
                          <a:effectLst/>
                        </a:rPr>
                        <a:t>Prints nothing</a:t>
                      </a:r>
                      <a:endParaRPr lang="en-US" sz="1600" b="0" dirty="0">
                        <a:effectLst/>
                      </a:endParaRPr>
                    </a:p>
                  </a:txBody>
                  <a:tcPr marL="34290" marR="34290" anchor="ctr"/>
                </a:tc>
                <a:tc>
                  <a:txBody>
                    <a:bodyPr/>
                    <a:lstStyle/>
                    <a:p>
                      <a:pPr algn="ctr"/>
                      <a:r>
                        <a:rPr lang="en-US" sz="1600" b="0" dirty="0" smtClean="0">
                          <a:effectLst/>
                        </a:rPr>
                        <a:t>--</a:t>
                      </a:r>
                      <a:endParaRPr lang="en-US" sz="1600" b="0" dirty="0">
                        <a:effectLst/>
                      </a:endParaRPr>
                    </a:p>
                  </a:txBody>
                  <a:tcPr marL="34290" marR="34290" anchor="ctr"/>
                </a:tc>
              </a:tr>
              <a:tr h="520300">
                <a:tc>
                  <a:txBody>
                    <a:bodyPr/>
                    <a:lstStyle/>
                    <a:p>
                      <a:pPr algn="ctr"/>
                      <a:r>
                        <a:rPr lang="en-US" sz="1600" dirty="0">
                          <a:effectLst/>
                        </a:rPr>
                        <a:t>%%</a:t>
                      </a:r>
                      <a:endParaRPr lang="en-US" sz="1600" b="0" dirty="0">
                        <a:effectLst/>
                      </a:endParaRPr>
                    </a:p>
                  </a:txBody>
                  <a:tcPr marL="34290" marR="34290" anchor="ctr"/>
                </a:tc>
                <a:tc>
                  <a:txBody>
                    <a:bodyPr/>
                    <a:lstStyle/>
                    <a:p>
                      <a:pPr algn="ctr"/>
                      <a:r>
                        <a:rPr lang="en-US" sz="1600" dirty="0">
                          <a:effectLst/>
                        </a:rPr>
                        <a:t>Prints % character</a:t>
                      </a:r>
                      <a:endParaRPr lang="en-US" sz="1600" b="0" dirty="0">
                        <a:effectLst/>
                      </a:endParaRPr>
                    </a:p>
                  </a:txBody>
                  <a:tcPr marL="34290" marR="34290" anchor="ctr"/>
                </a:tc>
                <a:tc>
                  <a:txBody>
                    <a:bodyPr/>
                    <a:lstStyle/>
                    <a:p>
                      <a:pPr algn="ctr"/>
                      <a:r>
                        <a:rPr lang="en-US" sz="1600" dirty="0" smtClean="0"/>
                        <a:t>--</a:t>
                      </a:r>
                      <a:endParaRPr lang="en-US" sz="1600" dirty="0"/>
                    </a:p>
                  </a:txBody>
                  <a:tcPr marL="34290" marR="34290" anchor="ctr"/>
                </a:tc>
              </a:tr>
            </a:tbl>
          </a:graphicData>
        </a:graphic>
      </p:graphicFrame>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7848600" y="5638800"/>
            <a:ext cx="990600" cy="990600"/>
          </a:xfrm>
          <a:prstGeom prst="rect">
            <a:avLst/>
          </a:prstGeom>
        </p:spPr>
      </p:pic>
    </p:spTree>
    <p:extLst>
      <p:ext uri="{BB962C8B-B14F-4D97-AF65-F5344CB8AC3E}">
        <p14:creationId xmlns="" xmlns:p14="http://schemas.microsoft.com/office/powerpoint/2010/main" val="40807065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03"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chor="ctr">
            <a:normAutofit/>
          </a:bodyPr>
          <a:lstStyle/>
          <a:p>
            <a:r>
              <a:rPr lang="en-US" sz="4000" dirty="0" smtClean="0"/>
              <a:t>Thank You…</a:t>
            </a:r>
            <a:endParaRPr lang="en-US" sz="4000" dirty="0"/>
          </a:p>
        </p:txBody>
      </p:sp>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8077200" y="5791200"/>
            <a:ext cx="1066800" cy="1066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6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1801"/>
          </a:xfrm>
        </p:spPr>
        <p:txBody>
          <a:bodyPr>
            <a:noAutofit/>
          </a:bodyPr>
          <a:lstStyle/>
          <a:p>
            <a:r>
              <a:rPr lang="en-US" sz="3600" b="1" dirty="0"/>
              <a:t>Constants in </a:t>
            </a:r>
            <a:r>
              <a:rPr lang="en-US" sz="3600" b="1" dirty="0" smtClean="0"/>
              <a:t>C -</a:t>
            </a:r>
            <a:endParaRPr lang="en-US" sz="3600" b="1" dirty="0"/>
          </a:p>
        </p:txBody>
      </p:sp>
      <p:sp>
        <p:nvSpPr>
          <p:cNvPr id="3" name="Slide Number Placeholder 2"/>
          <p:cNvSpPr>
            <a:spLocks noGrp="1"/>
          </p:cNvSpPr>
          <p:nvPr>
            <p:ph type="sldNum" sz="quarter" idx="12"/>
          </p:nvPr>
        </p:nvSpPr>
        <p:spPr/>
        <p:txBody>
          <a:bodyPr/>
          <a:lstStyle/>
          <a:p>
            <a:fld id="{884B2D4D-9A24-443E-B2EC-168B0201A849}" type="slidenum">
              <a:rPr lang="en-US" smtClean="0"/>
              <a:pPr/>
              <a:t>2</a:t>
            </a:fld>
            <a:endParaRPr lang="en-US" dirty="0"/>
          </a:p>
        </p:txBody>
      </p:sp>
      <p:sp>
        <p:nvSpPr>
          <p:cNvPr id="6" name="TextBox 5"/>
          <p:cNvSpPr txBox="1"/>
          <p:nvPr/>
        </p:nvSpPr>
        <p:spPr>
          <a:xfrm>
            <a:off x="304800" y="1447800"/>
            <a:ext cx="8534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 constant is a value or variable that can't be changed in the program, for example: 10, 20, 'a', 3.4, "c programming" </a:t>
            </a:r>
            <a:r>
              <a:rPr lang="en-US" dirty="0" smtClean="0"/>
              <a:t>etc.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There </a:t>
            </a:r>
            <a:r>
              <a:rPr lang="en-US" dirty="0"/>
              <a:t>are different types of constants in C programming</a:t>
            </a:r>
            <a:r>
              <a:rPr lang="en-US" dirty="0" smtClean="0"/>
              <a:t>.</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1972564603"/>
              </p:ext>
            </p:extLst>
          </p:nvPr>
        </p:nvGraphicFramePr>
        <p:xfrm>
          <a:off x="609600" y="2693505"/>
          <a:ext cx="7905750" cy="3631095"/>
        </p:xfrm>
        <a:graphic>
          <a:graphicData uri="http://schemas.openxmlformats.org/drawingml/2006/table">
            <a:tbl>
              <a:tblPr>
                <a:tableStyleId>{5940675A-B579-460E-94D1-54222C63F5DA}</a:tableStyleId>
              </a:tblPr>
              <a:tblGrid>
                <a:gridCol w="1600200"/>
                <a:gridCol w="979379"/>
                <a:gridCol w="3183716"/>
                <a:gridCol w="2142455"/>
              </a:tblGrid>
              <a:tr h="416258">
                <a:tc gridSpan="2">
                  <a:txBody>
                    <a:bodyPr/>
                    <a:lstStyle/>
                    <a:p>
                      <a:pPr algn="ctr" fontAlgn="t"/>
                      <a:r>
                        <a:rPr lang="en-US" sz="1600" b="1" dirty="0" smtClean="0">
                          <a:solidFill>
                            <a:srgbClr val="000000"/>
                          </a:solidFill>
                          <a:effectLst/>
                          <a:latin typeface="+mn-lt"/>
                        </a:rPr>
                        <a:t>Categories</a:t>
                      </a:r>
                      <a:endParaRPr lang="en-US" sz="1600" b="1" dirty="0">
                        <a:solidFill>
                          <a:srgbClr val="000000"/>
                        </a:solidFill>
                        <a:effectLst/>
                        <a:latin typeface="+mn-lt"/>
                      </a:endParaRPr>
                    </a:p>
                  </a:txBody>
                  <a:tcPr marL="85725" marR="85725" marT="114300" marB="114300" anchor="ctr"/>
                </a:tc>
                <a:tc hMerge="1">
                  <a:txBody>
                    <a:bodyPr/>
                    <a:lstStyle/>
                    <a:p>
                      <a:endParaRPr lang="en-US"/>
                    </a:p>
                  </a:txBody>
                  <a:tcPr/>
                </a:tc>
                <a:tc>
                  <a:txBody>
                    <a:bodyPr/>
                    <a:lstStyle/>
                    <a:p>
                      <a:pPr algn="ctr" fontAlgn="t"/>
                      <a:r>
                        <a:rPr lang="en-US" sz="1600" b="1" dirty="0" smtClean="0">
                          <a:effectLst/>
                        </a:rPr>
                        <a:t>Constants Name</a:t>
                      </a:r>
                      <a:endParaRPr lang="en-US" sz="1600" b="1" dirty="0">
                        <a:solidFill>
                          <a:srgbClr val="000000"/>
                        </a:solidFill>
                        <a:effectLst/>
                        <a:latin typeface="+mn-lt"/>
                      </a:endParaRPr>
                    </a:p>
                  </a:txBody>
                  <a:tcPr marL="85725" marR="85725" marT="114300" marB="114300" anchor="ctr"/>
                </a:tc>
                <a:tc>
                  <a:txBody>
                    <a:bodyPr/>
                    <a:lstStyle/>
                    <a:p>
                      <a:pPr algn="ctr" fontAlgn="t"/>
                      <a:r>
                        <a:rPr lang="en-US" sz="1600" b="1" dirty="0">
                          <a:effectLst/>
                        </a:rPr>
                        <a:t>Example</a:t>
                      </a:r>
                      <a:endParaRPr lang="en-US" sz="1600" b="1" dirty="0">
                        <a:solidFill>
                          <a:srgbClr val="000000"/>
                        </a:solidFill>
                        <a:effectLst/>
                        <a:latin typeface="+mn-lt"/>
                      </a:endParaRPr>
                    </a:p>
                  </a:txBody>
                  <a:tcPr marL="85725" marR="85725" marT="114300" marB="114300" anchor="ctr"/>
                </a:tc>
              </a:tr>
              <a:tr h="356792">
                <a:tc rowSpan="4">
                  <a:txBody>
                    <a:bodyPr/>
                    <a:lstStyle/>
                    <a:p>
                      <a:pPr algn="ctr" fontAlgn="t"/>
                      <a:r>
                        <a:rPr lang="en-US" sz="1600" b="1" dirty="0" smtClean="0">
                          <a:solidFill>
                            <a:srgbClr val="000000"/>
                          </a:solidFill>
                          <a:effectLst/>
                          <a:latin typeface="+mn-lt"/>
                        </a:rPr>
                        <a:t>Numeric Constants</a:t>
                      </a:r>
                      <a:endParaRPr lang="en-US" sz="1600" b="1" dirty="0">
                        <a:solidFill>
                          <a:srgbClr val="000000"/>
                        </a:solidFill>
                        <a:effectLst/>
                        <a:latin typeface="+mn-lt"/>
                      </a:endParaRPr>
                    </a:p>
                  </a:txBody>
                  <a:tcPr marL="57150" marR="57150" marT="76200" marB="76200" anchor="ctr"/>
                </a:tc>
                <a:tc gridSpan="2">
                  <a:txBody>
                    <a:bodyPr/>
                    <a:lstStyle/>
                    <a:p>
                      <a:pPr algn="ctr" fontAlgn="t"/>
                      <a:r>
                        <a:rPr lang="en-US" sz="1600" dirty="0" smtClean="0">
                          <a:solidFill>
                            <a:srgbClr val="000000"/>
                          </a:solidFill>
                          <a:effectLst/>
                          <a:latin typeface="+mn-lt"/>
                        </a:rPr>
                        <a:t>Integer Constant</a:t>
                      </a:r>
                      <a:endParaRPr lang="en-US" sz="1600" dirty="0">
                        <a:solidFill>
                          <a:srgbClr val="000000"/>
                        </a:solidFill>
                        <a:effectLst/>
                        <a:latin typeface="+mn-lt"/>
                      </a:endParaRPr>
                    </a:p>
                  </a:txBody>
                  <a:tcPr marL="57150" marR="57150" marT="76200" marB="76200" anchor="ctr"/>
                </a:tc>
                <a:tc hMerge="1">
                  <a:txBody>
                    <a:bodyPr/>
                    <a:lstStyle/>
                    <a:p>
                      <a:endParaRPr lang="en-US"/>
                    </a:p>
                  </a:txBody>
                  <a:tcPr/>
                </a:tc>
                <a:tc>
                  <a:txBody>
                    <a:bodyPr/>
                    <a:lstStyle/>
                    <a:p>
                      <a:pPr algn="ctr" fontAlgn="t"/>
                      <a:r>
                        <a:rPr lang="en-US" sz="1600" dirty="0">
                          <a:effectLst/>
                        </a:rPr>
                        <a:t>10, 20, 450 etc.</a:t>
                      </a:r>
                      <a:endParaRPr lang="en-US" sz="1600" dirty="0">
                        <a:solidFill>
                          <a:srgbClr val="000000"/>
                        </a:solidFill>
                        <a:effectLst/>
                        <a:latin typeface="+mn-lt"/>
                      </a:endParaRPr>
                    </a:p>
                  </a:txBody>
                  <a:tcPr marL="57150" marR="57150" marT="76200" marB="76200" anchor="ctr"/>
                </a:tc>
              </a:tr>
              <a:tr h="548128">
                <a:tc vMerge="1">
                  <a:txBody>
                    <a:bodyPr/>
                    <a:lstStyle/>
                    <a:p>
                      <a:pPr algn="ctr" fontAlgn="t"/>
                      <a:endParaRPr lang="en-US" sz="2000" dirty="0">
                        <a:solidFill>
                          <a:srgbClr val="000000"/>
                        </a:solidFill>
                        <a:effectLst/>
                        <a:latin typeface="+mn-lt"/>
                      </a:endParaRPr>
                    </a:p>
                  </a:txBody>
                  <a:tcPr marL="76200" marR="76200" marT="76200" marB="76200" anchor="ctr"/>
                </a:tc>
                <a:tc rowSpan="3">
                  <a:txBody>
                    <a:bodyPr/>
                    <a:lstStyle/>
                    <a:p>
                      <a:pPr algn="ctr" fontAlgn="t"/>
                      <a:r>
                        <a:rPr lang="en-US" sz="1600" dirty="0" smtClean="0">
                          <a:solidFill>
                            <a:srgbClr val="000000"/>
                          </a:solidFill>
                          <a:effectLst/>
                          <a:latin typeface="+mn-lt"/>
                        </a:rPr>
                        <a:t>Real Constant</a:t>
                      </a:r>
                      <a:endParaRPr lang="en-US" sz="1600" dirty="0">
                        <a:solidFill>
                          <a:srgbClr val="000000"/>
                        </a:solidFill>
                        <a:effectLst/>
                        <a:latin typeface="+mn-lt"/>
                      </a:endParaRPr>
                    </a:p>
                  </a:txBody>
                  <a:tcPr marL="57150" marR="57150" marT="76200" marB="76200" anchor="ctr"/>
                </a:tc>
                <a:tc>
                  <a:txBody>
                    <a:bodyPr/>
                    <a:lstStyle/>
                    <a:p>
                      <a:pPr algn="ctr" fontAlgn="t"/>
                      <a:r>
                        <a:rPr lang="en-US" sz="1600" dirty="0" smtClean="0">
                          <a:effectLst/>
                        </a:rPr>
                        <a:t>Decimal</a:t>
                      </a:r>
                      <a:r>
                        <a:rPr lang="en-US" sz="1600" baseline="0" dirty="0" smtClean="0">
                          <a:effectLst/>
                        </a:rPr>
                        <a:t> or </a:t>
                      </a:r>
                      <a:r>
                        <a:rPr lang="en-US" sz="1600" dirty="0" smtClean="0">
                          <a:effectLst/>
                        </a:rPr>
                        <a:t>Floating-point </a:t>
                      </a:r>
                      <a:r>
                        <a:rPr lang="en-US" sz="1600" dirty="0">
                          <a:effectLst/>
                        </a:rPr>
                        <a:t>Constant</a:t>
                      </a:r>
                      <a:endParaRPr lang="en-US" sz="1600" dirty="0">
                        <a:solidFill>
                          <a:srgbClr val="000000"/>
                        </a:solidFill>
                        <a:effectLst/>
                        <a:latin typeface="+mn-lt"/>
                      </a:endParaRPr>
                    </a:p>
                  </a:txBody>
                  <a:tcPr marL="57150" marR="57150" marT="76200" marB="76200" anchor="ctr"/>
                </a:tc>
                <a:tc>
                  <a:txBody>
                    <a:bodyPr/>
                    <a:lstStyle/>
                    <a:p>
                      <a:pPr algn="ctr" fontAlgn="t"/>
                      <a:r>
                        <a:rPr lang="en-US" sz="1600" dirty="0">
                          <a:effectLst/>
                        </a:rPr>
                        <a:t>10.3, 20.2, 450.6 etc.</a:t>
                      </a:r>
                      <a:endParaRPr lang="en-US" sz="1600" dirty="0">
                        <a:solidFill>
                          <a:srgbClr val="000000"/>
                        </a:solidFill>
                        <a:effectLst/>
                        <a:latin typeface="+mn-lt"/>
                      </a:endParaRPr>
                    </a:p>
                  </a:txBody>
                  <a:tcPr marL="57150" marR="57150" marT="76200" marB="76200" anchor="ctr"/>
                </a:tc>
              </a:tr>
              <a:tr h="548128">
                <a:tc vMerge="1">
                  <a:txBody>
                    <a:bodyPr/>
                    <a:lstStyle/>
                    <a:p>
                      <a:pPr algn="ctr" fontAlgn="t"/>
                      <a:endParaRPr lang="en-US" sz="2000" dirty="0">
                        <a:solidFill>
                          <a:srgbClr val="000000"/>
                        </a:solidFill>
                        <a:effectLst/>
                        <a:latin typeface="+mn-lt"/>
                      </a:endParaRPr>
                    </a:p>
                  </a:txBody>
                  <a:tcPr marL="76200" marR="76200" marT="76200" marB="76200" anchor="ctr"/>
                </a:tc>
                <a:tc vMerge="1">
                  <a:txBody>
                    <a:bodyPr/>
                    <a:lstStyle/>
                    <a:p>
                      <a:pPr algn="ctr" fontAlgn="t"/>
                      <a:endParaRPr lang="en-US" sz="2000" dirty="0">
                        <a:solidFill>
                          <a:srgbClr val="000000"/>
                        </a:solidFill>
                        <a:effectLst/>
                        <a:latin typeface="+mn-lt"/>
                      </a:endParaRPr>
                    </a:p>
                  </a:txBody>
                  <a:tcPr marL="76200" marR="76200" marT="76200" marB="76200" anchor="ctr"/>
                </a:tc>
                <a:tc>
                  <a:txBody>
                    <a:bodyPr/>
                    <a:lstStyle/>
                    <a:p>
                      <a:pPr algn="ctr" fontAlgn="t"/>
                      <a:r>
                        <a:rPr lang="en-US" sz="1600" dirty="0">
                          <a:effectLst/>
                        </a:rPr>
                        <a:t>Octal Constant</a:t>
                      </a:r>
                      <a:endParaRPr lang="en-US" sz="1600" dirty="0">
                        <a:solidFill>
                          <a:srgbClr val="000000"/>
                        </a:solidFill>
                        <a:effectLst/>
                        <a:latin typeface="+mn-lt"/>
                      </a:endParaRPr>
                    </a:p>
                  </a:txBody>
                  <a:tcPr marL="57150" marR="57150" marT="76200" marB="76200" anchor="ctr"/>
                </a:tc>
                <a:tc>
                  <a:txBody>
                    <a:bodyPr/>
                    <a:lstStyle/>
                    <a:p>
                      <a:pPr algn="ctr" fontAlgn="t"/>
                      <a:r>
                        <a:rPr lang="en-US" sz="1600" dirty="0">
                          <a:effectLst/>
                        </a:rPr>
                        <a:t>021, 033, 046 etc.</a:t>
                      </a:r>
                      <a:endParaRPr lang="en-US" sz="1600" dirty="0">
                        <a:solidFill>
                          <a:srgbClr val="000000"/>
                        </a:solidFill>
                        <a:effectLst/>
                        <a:latin typeface="+mn-lt"/>
                      </a:endParaRPr>
                    </a:p>
                  </a:txBody>
                  <a:tcPr marL="57150" marR="57150" marT="76200" marB="76200" anchor="ctr"/>
                </a:tc>
              </a:tr>
              <a:tr h="548128">
                <a:tc vMerge="1">
                  <a:txBody>
                    <a:bodyPr/>
                    <a:lstStyle/>
                    <a:p>
                      <a:pPr algn="ctr" fontAlgn="t"/>
                      <a:endParaRPr lang="en-US" sz="2000" dirty="0">
                        <a:solidFill>
                          <a:srgbClr val="000000"/>
                        </a:solidFill>
                        <a:effectLst/>
                        <a:latin typeface="+mn-lt"/>
                      </a:endParaRPr>
                    </a:p>
                  </a:txBody>
                  <a:tcPr marL="76200" marR="76200" marT="76200" marB="76200" anchor="ctr"/>
                </a:tc>
                <a:tc vMerge="1">
                  <a:txBody>
                    <a:bodyPr/>
                    <a:lstStyle/>
                    <a:p>
                      <a:pPr algn="ctr" fontAlgn="t"/>
                      <a:endParaRPr lang="en-US" sz="2000" dirty="0">
                        <a:solidFill>
                          <a:srgbClr val="000000"/>
                        </a:solidFill>
                        <a:effectLst/>
                        <a:latin typeface="+mn-lt"/>
                      </a:endParaRPr>
                    </a:p>
                  </a:txBody>
                  <a:tcPr marL="76200" marR="76200" marT="76200" marB="76200" anchor="ctr"/>
                </a:tc>
                <a:tc>
                  <a:txBody>
                    <a:bodyPr/>
                    <a:lstStyle/>
                    <a:p>
                      <a:pPr algn="ctr" fontAlgn="t"/>
                      <a:r>
                        <a:rPr lang="en-US" sz="1600" dirty="0">
                          <a:effectLst/>
                        </a:rPr>
                        <a:t>Hexadecimal Constant</a:t>
                      </a:r>
                      <a:endParaRPr lang="en-US" sz="1600" dirty="0">
                        <a:solidFill>
                          <a:srgbClr val="000000"/>
                        </a:solidFill>
                        <a:effectLst/>
                        <a:latin typeface="+mn-lt"/>
                      </a:endParaRPr>
                    </a:p>
                  </a:txBody>
                  <a:tcPr marL="57150" marR="57150" marT="76200" marB="76200" anchor="ctr"/>
                </a:tc>
                <a:tc>
                  <a:txBody>
                    <a:bodyPr/>
                    <a:lstStyle/>
                    <a:p>
                      <a:pPr algn="ctr" fontAlgn="t"/>
                      <a:r>
                        <a:rPr lang="en-US" sz="1600" dirty="0">
                          <a:effectLst/>
                        </a:rPr>
                        <a:t>0x2a, 0x7b, 0xaa etc.</a:t>
                      </a:r>
                      <a:endParaRPr lang="en-US" sz="1600" dirty="0">
                        <a:solidFill>
                          <a:srgbClr val="000000"/>
                        </a:solidFill>
                        <a:effectLst/>
                        <a:latin typeface="+mn-lt"/>
                      </a:endParaRPr>
                    </a:p>
                  </a:txBody>
                  <a:tcPr marL="57150" marR="57150" marT="76200" marB="76200" anchor="ctr"/>
                </a:tc>
              </a:tr>
              <a:tr h="356792">
                <a:tc rowSpan="2">
                  <a:txBody>
                    <a:bodyPr/>
                    <a:lstStyle/>
                    <a:p>
                      <a:pPr algn="ctr" fontAlgn="t"/>
                      <a:r>
                        <a:rPr lang="en-US" sz="1600" b="1" dirty="0" smtClean="0">
                          <a:solidFill>
                            <a:srgbClr val="000000"/>
                          </a:solidFill>
                          <a:effectLst/>
                          <a:latin typeface="+mn-lt"/>
                        </a:rPr>
                        <a:t>Character Constants</a:t>
                      </a:r>
                      <a:endParaRPr lang="en-US" sz="1600" b="1" dirty="0">
                        <a:solidFill>
                          <a:srgbClr val="000000"/>
                        </a:solidFill>
                        <a:effectLst/>
                        <a:latin typeface="+mn-lt"/>
                      </a:endParaRPr>
                    </a:p>
                  </a:txBody>
                  <a:tcPr marL="57150" marR="57150" marT="76200" marB="76200" anchor="ctr"/>
                </a:tc>
                <a:tc gridSpan="2">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600" dirty="0" smtClean="0">
                          <a:effectLst/>
                        </a:rPr>
                        <a:t>Character Constant</a:t>
                      </a:r>
                      <a:endParaRPr lang="en-US" sz="1600" dirty="0" smtClean="0">
                        <a:solidFill>
                          <a:srgbClr val="000000"/>
                        </a:solidFill>
                        <a:effectLst/>
                        <a:latin typeface="+mn-lt"/>
                      </a:endParaRPr>
                    </a:p>
                  </a:txBody>
                  <a:tcPr marL="57150" marR="57150" marT="76200" marB="76200" anchor="ctr"/>
                </a:tc>
                <a:tc hMerge="1">
                  <a:txBody>
                    <a:bodyPr/>
                    <a:lstStyle/>
                    <a:p>
                      <a:endParaRPr lang="en-US"/>
                    </a:p>
                  </a:txBody>
                  <a:tcPr/>
                </a:tc>
                <a:tc>
                  <a:txBody>
                    <a:bodyPr/>
                    <a:lstStyle/>
                    <a:p>
                      <a:pPr algn="ctr" fontAlgn="t"/>
                      <a:r>
                        <a:rPr lang="en-US" sz="1600" dirty="0">
                          <a:effectLst/>
                        </a:rPr>
                        <a:t>'a', 'b', 'x' etc.</a:t>
                      </a:r>
                      <a:endParaRPr lang="en-US" sz="1600" dirty="0">
                        <a:solidFill>
                          <a:srgbClr val="000000"/>
                        </a:solidFill>
                        <a:effectLst/>
                        <a:latin typeface="+mn-lt"/>
                      </a:endParaRPr>
                    </a:p>
                  </a:txBody>
                  <a:tcPr marL="57150" marR="57150" marT="76200" marB="76200" anchor="ctr"/>
                </a:tc>
              </a:tr>
              <a:tr h="629839">
                <a:tc vMerge="1">
                  <a:txBody>
                    <a:bodyPr/>
                    <a:lstStyle/>
                    <a:p>
                      <a:pPr algn="ctr" fontAlgn="t"/>
                      <a:endParaRPr lang="en-US" sz="2000" dirty="0">
                        <a:solidFill>
                          <a:srgbClr val="000000"/>
                        </a:solidFill>
                        <a:effectLst/>
                        <a:latin typeface="+mn-lt"/>
                      </a:endParaRPr>
                    </a:p>
                  </a:txBody>
                  <a:tcPr marL="76200" marR="76200" marT="76200" marB="76200" anchor="ctr"/>
                </a:tc>
                <a:tc gridSpan="2">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600" dirty="0" smtClean="0">
                          <a:effectLst/>
                        </a:rPr>
                        <a:t>String Constant</a:t>
                      </a:r>
                      <a:endParaRPr lang="en-US" sz="1600" dirty="0" smtClean="0">
                        <a:solidFill>
                          <a:srgbClr val="000000"/>
                        </a:solidFill>
                        <a:effectLst/>
                        <a:latin typeface="+mn-lt"/>
                      </a:endParaRPr>
                    </a:p>
                  </a:txBody>
                  <a:tcPr marL="57150" marR="57150" marT="76200" marB="76200" anchor="ctr"/>
                </a:tc>
                <a:tc hMerge="1">
                  <a:txBody>
                    <a:bodyPr/>
                    <a:lstStyle/>
                    <a:p>
                      <a:endParaRPr lang="en-US"/>
                    </a:p>
                  </a:txBody>
                  <a:tcPr/>
                </a:tc>
                <a:tc>
                  <a:txBody>
                    <a:bodyPr/>
                    <a:lstStyle/>
                    <a:p>
                      <a:pPr algn="ctr" fontAlgn="t"/>
                      <a:r>
                        <a:rPr lang="fr-FR" sz="1600" dirty="0">
                          <a:effectLst/>
                        </a:rPr>
                        <a:t>"c", "c </a:t>
                      </a:r>
                      <a:r>
                        <a:rPr lang="fr-FR" sz="1600" dirty="0" smtClean="0">
                          <a:effectLst/>
                        </a:rPr>
                        <a:t>program" </a:t>
                      </a:r>
                      <a:r>
                        <a:rPr lang="fr-FR" sz="1600" dirty="0">
                          <a:effectLst/>
                        </a:rPr>
                        <a:t>etc.</a:t>
                      </a:r>
                      <a:endParaRPr lang="fr-FR" sz="1600" dirty="0">
                        <a:solidFill>
                          <a:srgbClr val="000000"/>
                        </a:solidFill>
                        <a:effectLst/>
                        <a:latin typeface="+mn-lt"/>
                      </a:endParaRPr>
                    </a:p>
                  </a:txBody>
                  <a:tcPr marL="57150" marR="57150" marT="76200" marB="76200" anchor="ctr"/>
                </a:tc>
              </a:tr>
            </a:tbl>
          </a:graphicData>
        </a:graphic>
      </p:graphicFrame>
      <p:pic>
        <p:nvPicPr>
          <p:cNvPr id="8" name="Recorded Sound">
            <a:hlinkClick r:id="" action="ppaction://media"/>
          </p:cNvPr>
          <p:cNvPicPr>
            <a:picLocks noRot="1" noChangeAspect="1"/>
          </p:cNvPicPr>
          <p:nvPr>
            <a:wavAudioFile r:embed="rId1" name="Recorded Sound"/>
          </p:nvPr>
        </p:nvPicPr>
        <p:blipFill>
          <a:blip r:embed="rId3"/>
          <a:stretch>
            <a:fillRect/>
          </a:stretch>
        </p:blipFill>
        <p:spPr>
          <a:xfrm>
            <a:off x="8153400" y="5867400"/>
            <a:ext cx="990600" cy="990600"/>
          </a:xfrm>
          <a:prstGeom prst="rect">
            <a:avLst/>
          </a:prstGeom>
        </p:spPr>
      </p:pic>
    </p:spTree>
    <p:extLst>
      <p:ext uri="{BB962C8B-B14F-4D97-AF65-F5344CB8AC3E}">
        <p14:creationId xmlns="" xmlns:p14="http://schemas.microsoft.com/office/powerpoint/2010/main" val="617724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114"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1801"/>
          </a:xfrm>
        </p:spPr>
        <p:txBody>
          <a:bodyPr>
            <a:noAutofit/>
          </a:bodyPr>
          <a:lstStyle/>
          <a:p>
            <a:r>
              <a:rPr lang="en-US" sz="3600" b="1" dirty="0" smtClean="0"/>
              <a:t>Different types of constants -</a:t>
            </a:r>
            <a:endParaRPr lang="en-US" sz="3600" b="1" dirty="0"/>
          </a:p>
        </p:txBody>
      </p:sp>
      <p:sp>
        <p:nvSpPr>
          <p:cNvPr id="3" name="Slide Number Placeholder 2"/>
          <p:cNvSpPr>
            <a:spLocks noGrp="1"/>
          </p:cNvSpPr>
          <p:nvPr>
            <p:ph type="sldNum" sz="quarter" idx="12"/>
          </p:nvPr>
        </p:nvSpPr>
        <p:spPr/>
        <p:txBody>
          <a:bodyPr/>
          <a:lstStyle/>
          <a:p>
            <a:fld id="{884B2D4D-9A24-443E-B2EC-168B0201A849}" type="slidenum">
              <a:rPr lang="en-US" smtClean="0"/>
              <a:pPr/>
              <a:t>3</a:t>
            </a:fld>
            <a:endParaRPr lang="en-US" dirty="0"/>
          </a:p>
        </p:txBody>
      </p:sp>
      <p:sp>
        <p:nvSpPr>
          <p:cNvPr id="6" name="TextBox 5"/>
          <p:cNvSpPr txBox="1"/>
          <p:nvPr/>
        </p:nvSpPr>
        <p:spPr>
          <a:xfrm>
            <a:off x="628650" y="1779925"/>
            <a:ext cx="788670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1" i="1" dirty="0" smtClean="0"/>
              <a:t>Integer constants - </a:t>
            </a:r>
            <a:r>
              <a:rPr lang="en-US" sz="2000" dirty="0" smtClean="0"/>
              <a:t>A integer constant is a numeric constant (associated with number) without any fractional or exponential part. There are three types of integer constants in C programming:</a:t>
            </a:r>
          </a:p>
          <a:p>
            <a:pPr marL="914400" lvl="1" indent="-457200">
              <a:buFont typeface="+mj-lt"/>
              <a:buAutoNum type="arabicPeriod"/>
            </a:pPr>
            <a:r>
              <a:rPr lang="en-US" sz="2000" dirty="0" smtClean="0"/>
              <a:t>decimal constant(base 10)</a:t>
            </a:r>
          </a:p>
          <a:p>
            <a:pPr marL="914400" lvl="1" indent="-457200">
              <a:buFont typeface="+mj-lt"/>
              <a:buAutoNum type="arabicPeriod"/>
            </a:pPr>
            <a:r>
              <a:rPr lang="en-US" sz="2000" dirty="0" smtClean="0"/>
              <a:t>octal constant(base 8)</a:t>
            </a:r>
          </a:p>
          <a:p>
            <a:pPr marL="914400" lvl="1" indent="-457200">
              <a:buFont typeface="+mj-lt"/>
              <a:buAutoNum type="arabicPeriod"/>
            </a:pPr>
            <a:r>
              <a:rPr lang="en-US" sz="2000" dirty="0" smtClean="0"/>
              <a:t>hexadecimal constant(base 16)</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a:p>
            <a:pPr marL="342900" indent="-342900" algn="just">
              <a:buFont typeface="Arial" panose="020B0604020202020204" pitchFamily="34" charset="0"/>
              <a:buChar char="•"/>
            </a:pPr>
            <a:r>
              <a:rPr lang="en-US" sz="2000" b="1" i="1" dirty="0" smtClean="0"/>
              <a:t>Floating-point constants - </a:t>
            </a:r>
            <a:r>
              <a:rPr lang="en-US" sz="2000" dirty="0" smtClean="0"/>
              <a:t>A floating point constant is a numeric constant that has either a fractional form or an exponent form. For example: 2.0,0.0000234,-0.22E-5 etc</a:t>
            </a:r>
            <a:r>
              <a:rPr lang="en-US" sz="2000" dirty="0" smtClean="0"/>
              <a:t>.</a:t>
            </a:r>
            <a:endParaRPr lang="en-US" sz="2000" dirty="0" smtClean="0"/>
          </a:p>
        </p:txBody>
      </p:sp>
      <p:pic>
        <p:nvPicPr>
          <p:cNvPr id="5" name="Recorded Sound">
            <a:hlinkClick r:id="" action="ppaction://media"/>
          </p:cNvPr>
          <p:cNvPicPr>
            <a:picLocks noRot="1" noChangeAspect="1"/>
          </p:cNvPicPr>
          <p:nvPr>
            <a:wavAudioFile r:embed="rId1" name="Recorded Sound"/>
          </p:nvPr>
        </p:nvPicPr>
        <p:blipFill>
          <a:blip r:embed="rId3"/>
          <a:stretch>
            <a:fillRect/>
          </a:stretch>
        </p:blipFill>
        <p:spPr>
          <a:xfrm>
            <a:off x="8153400" y="5867400"/>
            <a:ext cx="990600" cy="990600"/>
          </a:xfrm>
          <a:prstGeom prst="rect">
            <a:avLst/>
          </a:prstGeom>
        </p:spPr>
      </p:pic>
    </p:spTree>
    <p:extLst>
      <p:ext uri="{BB962C8B-B14F-4D97-AF65-F5344CB8AC3E}">
        <p14:creationId xmlns="" xmlns:p14="http://schemas.microsoft.com/office/powerpoint/2010/main" val="32918199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24"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1801"/>
          </a:xfrm>
        </p:spPr>
        <p:txBody>
          <a:bodyPr>
            <a:noAutofit/>
          </a:bodyPr>
          <a:lstStyle/>
          <a:p>
            <a:r>
              <a:rPr lang="en-US" sz="3600" b="1" dirty="0" smtClean="0"/>
              <a:t>Different types of constants -</a:t>
            </a:r>
            <a:endParaRPr lang="en-US" sz="3600" b="1" dirty="0"/>
          </a:p>
        </p:txBody>
      </p:sp>
      <p:sp>
        <p:nvSpPr>
          <p:cNvPr id="3" name="Slide Number Placeholder 2"/>
          <p:cNvSpPr>
            <a:spLocks noGrp="1"/>
          </p:cNvSpPr>
          <p:nvPr>
            <p:ph type="sldNum" sz="quarter" idx="12"/>
          </p:nvPr>
        </p:nvSpPr>
        <p:spPr/>
        <p:txBody>
          <a:bodyPr/>
          <a:lstStyle/>
          <a:p>
            <a:fld id="{884B2D4D-9A24-443E-B2EC-168B0201A849}" type="slidenum">
              <a:rPr lang="en-US" smtClean="0"/>
              <a:pPr/>
              <a:t>4</a:t>
            </a:fld>
            <a:endParaRPr lang="en-US" dirty="0"/>
          </a:p>
        </p:txBody>
      </p:sp>
      <p:sp>
        <p:nvSpPr>
          <p:cNvPr id="6" name="TextBox 5"/>
          <p:cNvSpPr txBox="1"/>
          <p:nvPr/>
        </p:nvSpPr>
        <p:spPr>
          <a:xfrm>
            <a:off x="609600" y="1905000"/>
            <a:ext cx="7886700"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2000" b="1" i="1" dirty="0" smtClean="0"/>
              <a:t>Character </a:t>
            </a:r>
            <a:r>
              <a:rPr lang="en-US" sz="2000" b="1" i="1" dirty="0" smtClean="0"/>
              <a:t>constants - </a:t>
            </a:r>
            <a:r>
              <a:rPr lang="en-US" sz="2000" dirty="0" smtClean="0"/>
              <a:t>A character constant is a constant which uses single quotation around characters. </a:t>
            </a:r>
            <a:endParaRPr lang="en-US" sz="2000" dirty="0" smtClean="0"/>
          </a:p>
          <a:p>
            <a:pPr marL="342900" indent="-342900" algn="just"/>
            <a:r>
              <a:rPr lang="en-US" sz="2000" dirty="0" smtClean="0"/>
              <a:t>	</a:t>
            </a:r>
            <a:r>
              <a:rPr lang="en-US" sz="2000" dirty="0" smtClean="0"/>
              <a:t>For </a:t>
            </a:r>
            <a:r>
              <a:rPr lang="en-US" sz="2000" dirty="0" smtClean="0"/>
              <a:t>example: 'a', 'l', 'm', 'F‘ etc.</a:t>
            </a:r>
          </a:p>
          <a:p>
            <a:pPr marL="342900" indent="-342900" algn="just">
              <a:buFont typeface="Arial" panose="020B0604020202020204" pitchFamily="34" charset="0"/>
              <a:buChar char="•"/>
            </a:pPr>
            <a:endParaRPr lang="en-US" sz="2000" dirty="0" smtClean="0"/>
          </a:p>
          <a:p>
            <a:pPr marL="342900" indent="-342900" algn="just">
              <a:buFont typeface="Arial" panose="020B0604020202020204" pitchFamily="34" charset="0"/>
              <a:buChar char="•"/>
            </a:pPr>
            <a:endParaRPr lang="en-US" sz="2000" dirty="0" smtClean="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i="1" dirty="0" smtClean="0"/>
              <a:t>String </a:t>
            </a:r>
            <a:r>
              <a:rPr lang="en-US" sz="2000" b="1" i="1" dirty="0" smtClean="0"/>
              <a:t>constants - </a:t>
            </a:r>
            <a:r>
              <a:rPr lang="en-US" sz="2000" dirty="0" smtClean="0"/>
              <a:t>String constants are the constants which are enclosed in a pair of double-quote marks. </a:t>
            </a:r>
            <a:endParaRPr lang="en-US" sz="2000" dirty="0" smtClean="0"/>
          </a:p>
          <a:p>
            <a:pPr marL="342900" indent="-342900" algn="just"/>
            <a:r>
              <a:rPr lang="en-US" sz="2000" dirty="0" smtClean="0"/>
              <a:t>	</a:t>
            </a:r>
            <a:r>
              <a:rPr lang="en-US" sz="2000" dirty="0" smtClean="0"/>
              <a:t>For </a:t>
            </a:r>
            <a:r>
              <a:rPr lang="en-US" sz="2000" dirty="0" smtClean="0"/>
              <a:t>example: "good" ,"x", "Earth is round\n"</a:t>
            </a:r>
          </a:p>
        </p:txBody>
      </p:sp>
      <p:pic>
        <p:nvPicPr>
          <p:cNvPr id="5" name="Recorded Sound">
            <a:hlinkClick r:id="" action="ppaction://media"/>
          </p:cNvPr>
          <p:cNvPicPr>
            <a:picLocks noRot="1" noChangeAspect="1"/>
          </p:cNvPicPr>
          <p:nvPr>
            <a:wavAudioFile r:embed="rId1" name="Recorded Sound"/>
          </p:nvPr>
        </p:nvPicPr>
        <p:blipFill>
          <a:blip r:embed="rId3"/>
          <a:stretch>
            <a:fillRect/>
          </a:stretch>
        </p:blipFill>
        <p:spPr>
          <a:xfrm>
            <a:off x="8077200" y="5943600"/>
            <a:ext cx="914400" cy="914400"/>
          </a:xfrm>
          <a:prstGeom prst="rect">
            <a:avLst/>
          </a:prstGeom>
        </p:spPr>
      </p:pic>
    </p:spTree>
    <p:extLst>
      <p:ext uri="{BB962C8B-B14F-4D97-AF65-F5344CB8AC3E}">
        <p14:creationId xmlns="" xmlns:p14="http://schemas.microsoft.com/office/powerpoint/2010/main" val="32918199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5"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28799"/>
            <a:ext cx="7886700" cy="561801"/>
          </a:xfrm>
        </p:spPr>
        <p:txBody>
          <a:bodyPr>
            <a:noAutofit/>
          </a:bodyPr>
          <a:lstStyle/>
          <a:p>
            <a:r>
              <a:rPr lang="en-US" sz="3600" b="1" dirty="0"/>
              <a:t>2 ways to define constant in </a:t>
            </a:r>
            <a:r>
              <a:rPr lang="en-US" sz="3600" b="1" dirty="0" smtClean="0"/>
              <a:t>C -</a:t>
            </a:r>
            <a:endParaRPr lang="en-US" sz="3600" b="1" dirty="0"/>
          </a:p>
        </p:txBody>
      </p:sp>
      <p:sp>
        <p:nvSpPr>
          <p:cNvPr id="3" name="Slide Number Placeholder 2"/>
          <p:cNvSpPr>
            <a:spLocks noGrp="1"/>
          </p:cNvSpPr>
          <p:nvPr>
            <p:ph type="sldNum" sz="quarter" idx="12"/>
          </p:nvPr>
        </p:nvSpPr>
        <p:spPr/>
        <p:txBody>
          <a:bodyPr/>
          <a:lstStyle/>
          <a:p>
            <a:fld id="{884B2D4D-9A24-443E-B2EC-168B0201A849}" type="slidenum">
              <a:rPr lang="en-US" smtClean="0"/>
              <a:pPr/>
              <a:t>5</a:t>
            </a:fld>
            <a:endParaRPr lang="en-US" dirty="0"/>
          </a:p>
        </p:txBody>
      </p:sp>
      <p:sp>
        <p:nvSpPr>
          <p:cNvPr id="6" name="TextBox 5"/>
          <p:cNvSpPr txBox="1"/>
          <p:nvPr/>
        </p:nvSpPr>
        <p:spPr>
          <a:xfrm>
            <a:off x="628650" y="1575137"/>
            <a:ext cx="78867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There are two ways to define constant in C programming.</a:t>
            </a:r>
          </a:p>
          <a:p>
            <a:pPr marL="800100" lvl="1" indent="-342900">
              <a:buFont typeface="+mj-lt"/>
              <a:buAutoNum type="arabicPeriod"/>
            </a:pPr>
            <a:r>
              <a:rPr lang="en-US" sz="2000" b="1" dirty="0" smtClean="0"/>
              <a:t>const keyword</a:t>
            </a:r>
          </a:p>
          <a:p>
            <a:pPr marL="800100" lvl="1" indent="-342900">
              <a:buFont typeface="+mj-lt"/>
              <a:buAutoNum type="arabicPeriod"/>
            </a:pPr>
            <a:r>
              <a:rPr lang="en-US" sz="2000" b="1" dirty="0" smtClean="0"/>
              <a:t>#define </a:t>
            </a:r>
            <a:r>
              <a:rPr lang="en-US" sz="2000" b="1" dirty="0" smtClean="0"/>
              <a:t>preprocessor</a:t>
            </a:r>
            <a:endParaRPr lang="en-US" sz="2000" b="1" dirty="0" smtClean="0"/>
          </a:p>
        </p:txBody>
      </p:sp>
      <p:sp>
        <p:nvSpPr>
          <p:cNvPr id="5" name="Rectangle 4"/>
          <p:cNvSpPr/>
          <p:nvPr/>
        </p:nvSpPr>
        <p:spPr>
          <a:xfrm>
            <a:off x="1219200" y="2971800"/>
            <a:ext cx="6629400" cy="2554545"/>
          </a:xfrm>
          <a:prstGeom prst="rect">
            <a:avLst/>
          </a:prstGeom>
        </p:spPr>
        <p:txBody>
          <a:bodyPr wrap="square">
            <a:spAutoFit/>
          </a:bodyPr>
          <a:lstStyle/>
          <a:p>
            <a:pPr lvl="1"/>
            <a:r>
              <a:rPr lang="en-US" sz="2000" b="1" dirty="0" smtClean="0">
                <a:solidFill>
                  <a:srgbClr val="7030A0"/>
                </a:solidFill>
              </a:rPr>
              <a:t>#include&lt;</a:t>
            </a:r>
            <a:r>
              <a:rPr lang="en-US" sz="2000" b="1" dirty="0" err="1" smtClean="0">
                <a:solidFill>
                  <a:srgbClr val="7030A0"/>
                </a:solidFill>
              </a:rPr>
              <a:t>stdio.h</a:t>
            </a:r>
            <a:r>
              <a:rPr lang="en-US" sz="2000" b="1" dirty="0" smtClean="0">
                <a:solidFill>
                  <a:srgbClr val="7030A0"/>
                </a:solidFill>
              </a:rPr>
              <a:t>&gt;</a:t>
            </a:r>
          </a:p>
          <a:p>
            <a:pPr lvl="1"/>
            <a:r>
              <a:rPr lang="en-US" sz="2000" b="1" dirty="0" smtClean="0">
                <a:solidFill>
                  <a:srgbClr val="7030A0"/>
                </a:solidFill>
              </a:rPr>
              <a:t>#include&lt;</a:t>
            </a:r>
            <a:r>
              <a:rPr lang="en-US" sz="2000" b="1" dirty="0" err="1" smtClean="0">
                <a:solidFill>
                  <a:srgbClr val="7030A0"/>
                </a:solidFill>
              </a:rPr>
              <a:t>conio.h</a:t>
            </a:r>
            <a:r>
              <a:rPr lang="en-US" sz="2000" b="1" dirty="0" smtClean="0">
                <a:solidFill>
                  <a:srgbClr val="7030A0"/>
                </a:solidFill>
              </a:rPr>
              <a:t>&gt;</a:t>
            </a:r>
          </a:p>
          <a:p>
            <a:pPr lvl="1"/>
            <a:endParaRPr lang="en-US" sz="2000" b="1" dirty="0" smtClean="0">
              <a:solidFill>
                <a:srgbClr val="7030A0"/>
              </a:solidFill>
            </a:endParaRPr>
          </a:p>
          <a:p>
            <a:pPr lvl="1"/>
            <a:r>
              <a:rPr lang="en-US" sz="2000" b="1" dirty="0" smtClean="0">
                <a:solidFill>
                  <a:srgbClr val="7030A0"/>
                </a:solidFill>
              </a:rPr>
              <a:t>void main()</a:t>
            </a:r>
          </a:p>
          <a:p>
            <a:pPr lvl="1"/>
            <a:r>
              <a:rPr lang="en-US" sz="2000" b="1" dirty="0" smtClean="0">
                <a:solidFill>
                  <a:srgbClr val="7030A0"/>
                </a:solidFill>
              </a:rPr>
              <a:t>{    </a:t>
            </a:r>
          </a:p>
          <a:p>
            <a:pPr lvl="1"/>
            <a:r>
              <a:rPr lang="en-US" sz="2000" b="1" dirty="0" smtClean="0">
                <a:solidFill>
                  <a:srgbClr val="7030A0"/>
                </a:solidFill>
              </a:rPr>
              <a:t>    const float PI=3.14;    </a:t>
            </a:r>
          </a:p>
          <a:p>
            <a:pPr lvl="1"/>
            <a:r>
              <a:rPr lang="en-US" sz="2000" b="1" dirty="0" smtClean="0">
                <a:solidFill>
                  <a:srgbClr val="7030A0"/>
                </a:solidFill>
              </a:rPr>
              <a:t>    </a:t>
            </a:r>
            <a:r>
              <a:rPr lang="en-US" sz="2000" b="1" dirty="0" err="1" smtClean="0">
                <a:solidFill>
                  <a:srgbClr val="7030A0"/>
                </a:solidFill>
              </a:rPr>
              <a:t>printf</a:t>
            </a:r>
            <a:r>
              <a:rPr lang="en-US" sz="2000" b="1" dirty="0" smtClean="0">
                <a:solidFill>
                  <a:srgbClr val="7030A0"/>
                </a:solidFill>
              </a:rPr>
              <a:t>("The value of PI is: %f“ , PI);    </a:t>
            </a:r>
          </a:p>
          <a:p>
            <a:pPr lvl="1"/>
            <a:r>
              <a:rPr lang="en-US" sz="2000" b="1" dirty="0" smtClean="0">
                <a:solidFill>
                  <a:srgbClr val="7030A0"/>
                </a:solidFill>
              </a:rPr>
              <a:t>}</a:t>
            </a:r>
          </a:p>
        </p:txBody>
      </p:sp>
      <p:pic>
        <p:nvPicPr>
          <p:cNvPr id="7" name="Recorded Sound">
            <a:hlinkClick r:id="" action="ppaction://media"/>
          </p:cNvPr>
          <p:cNvPicPr>
            <a:picLocks noRot="1" noChangeAspect="1"/>
          </p:cNvPicPr>
          <p:nvPr>
            <a:wavAudioFile r:embed="rId1" name="Recorded Sound"/>
          </p:nvPr>
        </p:nvPicPr>
        <p:blipFill>
          <a:blip r:embed="rId3"/>
          <a:stretch>
            <a:fillRect/>
          </a:stretch>
        </p:blipFill>
        <p:spPr>
          <a:xfrm>
            <a:off x="8229600" y="5715000"/>
            <a:ext cx="914400" cy="914400"/>
          </a:xfrm>
          <a:prstGeom prst="rect">
            <a:avLst/>
          </a:prstGeom>
        </p:spPr>
      </p:pic>
    </p:spTree>
    <p:extLst>
      <p:ext uri="{BB962C8B-B14F-4D97-AF65-F5344CB8AC3E}">
        <p14:creationId xmlns="" xmlns:p14="http://schemas.microsoft.com/office/powerpoint/2010/main" val="1761405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365"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1801"/>
          </a:xfrm>
        </p:spPr>
        <p:txBody>
          <a:bodyPr>
            <a:noAutofit/>
          </a:bodyPr>
          <a:lstStyle/>
          <a:p>
            <a:r>
              <a:rPr lang="en-US" sz="3600" b="1" dirty="0"/>
              <a:t>2 ways to define constant in </a:t>
            </a:r>
            <a:r>
              <a:rPr lang="en-US" sz="3600" b="1" dirty="0" smtClean="0"/>
              <a:t>C -</a:t>
            </a:r>
            <a:endParaRPr lang="en-US" sz="3600" b="1" dirty="0"/>
          </a:p>
        </p:txBody>
      </p:sp>
      <p:sp>
        <p:nvSpPr>
          <p:cNvPr id="3" name="Slide Number Placeholder 2"/>
          <p:cNvSpPr>
            <a:spLocks noGrp="1"/>
          </p:cNvSpPr>
          <p:nvPr>
            <p:ph type="sldNum" sz="quarter" idx="12"/>
          </p:nvPr>
        </p:nvSpPr>
        <p:spPr/>
        <p:txBody>
          <a:bodyPr/>
          <a:lstStyle/>
          <a:p>
            <a:fld id="{884B2D4D-9A24-443E-B2EC-168B0201A849}" type="slidenum">
              <a:rPr lang="en-US" smtClean="0"/>
              <a:pPr/>
              <a:t>6</a:t>
            </a:fld>
            <a:endParaRPr lang="en-US" dirty="0"/>
          </a:p>
        </p:txBody>
      </p:sp>
      <p:sp>
        <p:nvSpPr>
          <p:cNvPr id="6" name="TextBox 5"/>
          <p:cNvSpPr txBox="1"/>
          <p:nvPr/>
        </p:nvSpPr>
        <p:spPr>
          <a:xfrm>
            <a:off x="628650" y="1542395"/>
            <a:ext cx="7886700"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i="1" dirty="0" smtClean="0"/>
              <a:t>const </a:t>
            </a:r>
            <a:r>
              <a:rPr lang="en-US" sz="2000" b="1" i="1" dirty="0" smtClean="0"/>
              <a:t>keyword - </a:t>
            </a:r>
            <a:r>
              <a:rPr lang="en-US" sz="2000" dirty="0" smtClean="0"/>
              <a:t>The </a:t>
            </a:r>
            <a:r>
              <a:rPr lang="en-US" sz="2000" dirty="0"/>
              <a:t>const keyword is used to define constant in C programming.</a:t>
            </a:r>
          </a:p>
          <a:p>
            <a:r>
              <a:rPr lang="en-US" sz="2000" b="1" dirty="0" smtClean="0"/>
              <a:t>			</a:t>
            </a:r>
            <a:r>
              <a:rPr lang="en-US" sz="2000" b="1" dirty="0" smtClean="0">
                <a:solidFill>
                  <a:srgbClr val="FF0000"/>
                </a:solidFill>
              </a:rPr>
              <a:t>const</a:t>
            </a:r>
            <a:r>
              <a:rPr lang="en-US" sz="2000" b="1" dirty="0">
                <a:solidFill>
                  <a:srgbClr val="FF0000"/>
                </a:solidFill>
              </a:rPr>
              <a:t> float PI=3.14;  </a:t>
            </a:r>
            <a:endParaRPr lang="en-US" sz="2000" b="1" dirty="0" smtClean="0">
              <a:solidFill>
                <a:srgbClr val="FF0000"/>
              </a:solidFill>
            </a:endParaRPr>
          </a:p>
          <a:p>
            <a:pPr lvl="1"/>
            <a:r>
              <a:rPr lang="en-US" sz="2000" b="1" dirty="0" smtClean="0">
                <a:solidFill>
                  <a:srgbClr val="7030A0"/>
                </a:solidFill>
              </a:rPr>
              <a:t>#include&lt;stdio.h&gt;</a:t>
            </a:r>
          </a:p>
          <a:p>
            <a:pPr lvl="1"/>
            <a:r>
              <a:rPr lang="en-US" sz="2000" b="1" dirty="0" smtClean="0">
                <a:solidFill>
                  <a:srgbClr val="7030A0"/>
                </a:solidFill>
              </a:rPr>
              <a:t> </a:t>
            </a:r>
          </a:p>
          <a:p>
            <a:pPr lvl="1"/>
            <a:r>
              <a:rPr lang="en-US" sz="2000" b="1" dirty="0" smtClean="0">
                <a:solidFill>
                  <a:srgbClr val="7030A0"/>
                </a:solidFill>
              </a:rPr>
              <a:t>void main()</a:t>
            </a:r>
          </a:p>
          <a:p>
            <a:pPr lvl="1"/>
            <a:r>
              <a:rPr lang="en-US" sz="2000" b="1" dirty="0" smtClean="0">
                <a:solidFill>
                  <a:srgbClr val="7030A0"/>
                </a:solidFill>
              </a:rPr>
              <a:t>{    </a:t>
            </a:r>
          </a:p>
          <a:p>
            <a:pPr lvl="1"/>
            <a:r>
              <a:rPr lang="en-US" sz="2000" b="1" dirty="0" smtClean="0">
                <a:solidFill>
                  <a:srgbClr val="7030A0"/>
                </a:solidFill>
              </a:rPr>
              <a:t>    const float PI=3.14;    </a:t>
            </a:r>
          </a:p>
          <a:p>
            <a:pPr lvl="1"/>
            <a:r>
              <a:rPr lang="en-US" sz="2000" b="1" dirty="0" smtClean="0">
                <a:solidFill>
                  <a:srgbClr val="7030A0"/>
                </a:solidFill>
              </a:rPr>
              <a:t>    printf("The value of PI is: %f“ , PI);    </a:t>
            </a:r>
          </a:p>
          <a:p>
            <a:pPr lvl="1"/>
            <a:r>
              <a:rPr lang="en-US" sz="2000" b="1" dirty="0" smtClean="0">
                <a:solidFill>
                  <a:srgbClr val="7030A0"/>
                </a:solidFill>
              </a:rPr>
              <a:t>}</a:t>
            </a:r>
          </a:p>
          <a:p>
            <a:pPr lvl="1"/>
            <a:endParaRPr lang="en-US" sz="2000" dirty="0" smtClean="0"/>
          </a:p>
          <a:p>
            <a:pPr lvl="1"/>
            <a:endParaRPr lang="en-US" sz="2000" dirty="0" smtClean="0"/>
          </a:p>
          <a:p>
            <a:pPr marL="285750" indent="-285750">
              <a:buFont typeface="Arial" panose="020B0604020202020204" pitchFamily="34" charset="0"/>
              <a:buChar char="•"/>
            </a:pPr>
            <a:r>
              <a:rPr lang="en-US" sz="2000" b="1" i="1" dirty="0" smtClean="0"/>
              <a:t>#define preprocessor - </a:t>
            </a:r>
            <a:r>
              <a:rPr lang="en-US" sz="2000" i="1" dirty="0" smtClean="0"/>
              <a:t> </a:t>
            </a:r>
            <a:r>
              <a:rPr lang="en-US" sz="2000" dirty="0" smtClean="0"/>
              <a:t>The #define preprocessor is also used to define constant. We will learn about #define preprocessor directive later.</a:t>
            </a:r>
          </a:p>
        </p:txBody>
      </p:sp>
      <p:pic>
        <p:nvPicPr>
          <p:cNvPr id="5" name="Recorded Sound">
            <a:hlinkClick r:id="" action="ppaction://media"/>
          </p:cNvPr>
          <p:cNvPicPr>
            <a:picLocks noRot="1" noChangeAspect="1"/>
          </p:cNvPicPr>
          <p:nvPr>
            <a:wavAudioFile r:embed="rId1" name="Recorded Sound"/>
          </p:nvPr>
        </p:nvPicPr>
        <p:blipFill>
          <a:blip r:embed="rId3"/>
          <a:stretch>
            <a:fillRect/>
          </a:stretch>
        </p:blipFill>
        <p:spPr>
          <a:xfrm>
            <a:off x="8077200" y="5638800"/>
            <a:ext cx="1066800" cy="1066800"/>
          </a:xfrm>
          <a:prstGeom prst="rect">
            <a:avLst/>
          </a:prstGeom>
        </p:spPr>
      </p:pic>
    </p:spTree>
    <p:extLst>
      <p:ext uri="{BB962C8B-B14F-4D97-AF65-F5344CB8AC3E}">
        <p14:creationId xmlns="" xmlns:p14="http://schemas.microsoft.com/office/powerpoint/2010/main" val="1761405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755"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6957"/>
          </a:xfrm>
        </p:spPr>
        <p:txBody>
          <a:bodyPr>
            <a:normAutofit fontScale="90000"/>
          </a:bodyPr>
          <a:lstStyle/>
          <a:p>
            <a:r>
              <a:rPr lang="en-US" sz="3600" b="1" dirty="0" smtClean="0"/>
              <a:t>Format Specifier in C -</a:t>
            </a:r>
            <a:endParaRPr lang="en-US" sz="3600" b="1" dirty="0"/>
          </a:p>
        </p:txBody>
      </p:sp>
      <p:sp>
        <p:nvSpPr>
          <p:cNvPr id="4" name="Slide Number Placeholder 3"/>
          <p:cNvSpPr>
            <a:spLocks noGrp="1"/>
          </p:cNvSpPr>
          <p:nvPr>
            <p:ph type="sldNum" sz="quarter" idx="12"/>
          </p:nvPr>
        </p:nvSpPr>
        <p:spPr/>
        <p:txBody>
          <a:bodyPr/>
          <a:lstStyle/>
          <a:p>
            <a:fld id="{884B2D4D-9A24-443E-B2EC-168B0201A849}" type="slidenum">
              <a:rPr lang="en-US" smtClean="0"/>
              <a:pPr/>
              <a:t>7</a:t>
            </a:fld>
            <a:endParaRPr lang="en-US" dirty="0"/>
          </a:p>
        </p:txBody>
      </p:sp>
      <p:sp>
        <p:nvSpPr>
          <p:cNvPr id="3" name="Content Placeholder 2"/>
          <p:cNvSpPr>
            <a:spLocks noGrp="1"/>
          </p:cNvSpPr>
          <p:nvPr>
            <p:ph sz="quarter" idx="1"/>
          </p:nvPr>
        </p:nvSpPr>
        <p:spPr>
          <a:xfrm>
            <a:off x="304800" y="1524000"/>
            <a:ext cx="8534400" cy="4001610"/>
          </a:xfrm>
        </p:spPr>
        <p:txBody>
          <a:bodyPr>
            <a:normAutofit/>
          </a:bodyPr>
          <a:lstStyle/>
          <a:p>
            <a:pPr algn="just"/>
            <a:r>
              <a:rPr lang="en-US" sz="2000" dirty="0" smtClean="0"/>
              <a:t>Format specifiers defines the type of data to be printed on standard output. Whether to print formatted output or to take formatted input we need format specifiers. Format specifiers are also called as </a:t>
            </a:r>
            <a:r>
              <a:rPr lang="en-US" sz="2000" b="1" dirty="0" smtClean="0"/>
              <a:t>format string</a:t>
            </a:r>
            <a:r>
              <a:rPr lang="en-US" sz="2000" dirty="0" smtClean="0"/>
              <a:t>.</a:t>
            </a:r>
          </a:p>
          <a:p>
            <a:pPr algn="just"/>
            <a:endParaRPr lang="en-US" sz="2000" dirty="0"/>
          </a:p>
        </p:txBody>
      </p:sp>
      <p:graphicFrame>
        <p:nvGraphicFramePr>
          <p:cNvPr id="5" name="Table 4"/>
          <p:cNvGraphicFramePr>
            <a:graphicFrameLocks noGrp="1"/>
          </p:cNvGraphicFramePr>
          <p:nvPr>
            <p:extLst>
              <p:ext uri="{D42A27DB-BD31-4B8C-83A1-F6EECF244321}">
                <p14:modId xmlns="" xmlns:p14="http://schemas.microsoft.com/office/powerpoint/2010/main" val="392803944"/>
              </p:ext>
            </p:extLst>
          </p:nvPr>
        </p:nvGraphicFramePr>
        <p:xfrm>
          <a:off x="685800" y="2895600"/>
          <a:ext cx="8001000" cy="3429000"/>
        </p:xfrm>
        <a:graphic>
          <a:graphicData uri="http://schemas.openxmlformats.org/drawingml/2006/table">
            <a:tbl>
              <a:tblPr>
                <a:tableStyleId>{5940675A-B579-460E-94D1-54222C63F5DA}</a:tableStyleId>
              </a:tblPr>
              <a:tblGrid>
                <a:gridCol w="2057400"/>
                <a:gridCol w="3352800"/>
                <a:gridCol w="2590800"/>
              </a:tblGrid>
              <a:tr h="427602">
                <a:tc>
                  <a:txBody>
                    <a:bodyPr/>
                    <a:lstStyle/>
                    <a:p>
                      <a:pPr algn="ctr"/>
                      <a:r>
                        <a:rPr lang="en-US" sz="1600" b="1" dirty="0">
                          <a:effectLst/>
                        </a:rPr>
                        <a:t>Format specifier</a:t>
                      </a:r>
                    </a:p>
                  </a:txBody>
                  <a:tcPr marL="38244" marR="38244" marT="16318" marB="16318" anchor="ctr"/>
                </a:tc>
                <a:tc>
                  <a:txBody>
                    <a:bodyPr/>
                    <a:lstStyle/>
                    <a:p>
                      <a:pPr algn="ctr"/>
                      <a:r>
                        <a:rPr lang="en-US" sz="1600" b="1" dirty="0">
                          <a:effectLst/>
                        </a:rPr>
                        <a:t>Description</a:t>
                      </a:r>
                    </a:p>
                  </a:txBody>
                  <a:tcPr marL="38244" marR="38244" marT="16318" marB="16318" anchor="ctr"/>
                </a:tc>
                <a:tc>
                  <a:txBody>
                    <a:bodyPr/>
                    <a:lstStyle/>
                    <a:p>
                      <a:pPr algn="ctr"/>
                      <a:r>
                        <a:rPr lang="en-US" sz="1600" b="1" dirty="0">
                          <a:effectLst/>
                        </a:rPr>
                        <a:t>Supported data types</a:t>
                      </a:r>
                    </a:p>
                  </a:txBody>
                  <a:tcPr marL="38244" marR="38244" marT="16318" marB="16318" anchor="ctr"/>
                </a:tc>
              </a:tr>
              <a:tr h="687947">
                <a:tc>
                  <a:txBody>
                    <a:bodyPr/>
                    <a:lstStyle/>
                    <a:p>
                      <a:pPr algn="ctr"/>
                      <a:r>
                        <a:rPr lang="en-US" sz="1600" dirty="0">
                          <a:effectLst/>
                        </a:rPr>
                        <a:t>%c</a:t>
                      </a:r>
                      <a:endParaRPr lang="en-US" sz="1600" b="0" dirty="0">
                        <a:effectLst/>
                      </a:endParaRPr>
                    </a:p>
                  </a:txBody>
                  <a:tcPr marL="12748" marR="25496" marT="6799" marB="6799" anchor="ctr"/>
                </a:tc>
                <a:tc>
                  <a:txBody>
                    <a:bodyPr/>
                    <a:lstStyle/>
                    <a:p>
                      <a:pPr algn="ctr"/>
                      <a:r>
                        <a:rPr lang="en-US" sz="1600" dirty="0">
                          <a:effectLst/>
                        </a:rPr>
                        <a:t>Character</a:t>
                      </a:r>
                      <a:endParaRPr lang="en-US" sz="1600" b="0" dirty="0">
                        <a:effectLst/>
                      </a:endParaRPr>
                    </a:p>
                  </a:txBody>
                  <a:tcPr marL="12748" marR="25496" marT="6799" marB="6799" anchor="ctr"/>
                </a:tc>
                <a:tc>
                  <a:txBody>
                    <a:bodyPr/>
                    <a:lstStyle/>
                    <a:p>
                      <a:pPr algn="ctr"/>
                      <a:r>
                        <a:rPr lang="en-US" sz="1600" dirty="0">
                          <a:effectLst/>
                        </a:rPr>
                        <a:t>char</a:t>
                      </a:r>
                      <a:br>
                        <a:rPr lang="en-US" sz="1600" dirty="0">
                          <a:effectLst/>
                        </a:rPr>
                      </a:br>
                      <a:r>
                        <a:rPr lang="en-US" sz="1600" dirty="0">
                          <a:effectLst/>
                        </a:rPr>
                        <a:t>unsigned char</a:t>
                      </a:r>
                      <a:endParaRPr lang="en-US" sz="1600" b="0" dirty="0">
                        <a:effectLst/>
                      </a:endParaRPr>
                    </a:p>
                  </a:txBody>
                  <a:tcPr marL="12748" marR="25496" marT="6799" marB="6799" anchor="ctr"/>
                </a:tc>
              </a:tr>
              <a:tr h="1195231">
                <a:tc>
                  <a:txBody>
                    <a:bodyPr/>
                    <a:lstStyle/>
                    <a:p>
                      <a:pPr algn="ctr"/>
                      <a:r>
                        <a:rPr lang="en-US" sz="1600" dirty="0">
                          <a:effectLst/>
                        </a:rPr>
                        <a:t>%d</a:t>
                      </a:r>
                      <a:endParaRPr lang="en-US" sz="1600" b="0" dirty="0">
                        <a:effectLst/>
                      </a:endParaRPr>
                    </a:p>
                  </a:txBody>
                  <a:tcPr marL="12748" marR="25496" marT="6799" marB="6799" anchor="ctr"/>
                </a:tc>
                <a:tc>
                  <a:txBody>
                    <a:bodyPr/>
                    <a:lstStyle/>
                    <a:p>
                      <a:pPr algn="ctr"/>
                      <a:r>
                        <a:rPr lang="en-US" sz="1600" dirty="0">
                          <a:effectLst/>
                        </a:rPr>
                        <a:t>Signed Integer</a:t>
                      </a:r>
                      <a:endParaRPr lang="en-US" sz="1600" b="0" dirty="0">
                        <a:effectLst/>
                      </a:endParaRPr>
                    </a:p>
                  </a:txBody>
                  <a:tcPr marL="12748" marR="25496" marT="6799" marB="6799" anchor="ctr"/>
                </a:tc>
                <a:tc>
                  <a:txBody>
                    <a:bodyPr/>
                    <a:lstStyle/>
                    <a:p>
                      <a:pPr algn="ctr"/>
                      <a:r>
                        <a:rPr lang="en-US" sz="1600" dirty="0">
                          <a:effectLst/>
                        </a:rPr>
                        <a:t>short</a:t>
                      </a:r>
                      <a:br>
                        <a:rPr lang="en-US" sz="1600" dirty="0">
                          <a:effectLst/>
                        </a:rPr>
                      </a:br>
                      <a:r>
                        <a:rPr lang="en-US" sz="1600" dirty="0">
                          <a:effectLst/>
                        </a:rPr>
                        <a:t>unsigned short</a:t>
                      </a:r>
                      <a:br>
                        <a:rPr lang="en-US" sz="1600" dirty="0">
                          <a:effectLst/>
                        </a:rPr>
                      </a:br>
                      <a:r>
                        <a:rPr lang="en-US" sz="1600" dirty="0">
                          <a:effectLst/>
                        </a:rPr>
                        <a:t>int</a:t>
                      </a:r>
                      <a:br>
                        <a:rPr lang="en-US" sz="1600" dirty="0">
                          <a:effectLst/>
                        </a:rPr>
                      </a:br>
                      <a:r>
                        <a:rPr lang="en-US" sz="1600" dirty="0">
                          <a:effectLst/>
                        </a:rPr>
                        <a:t>long</a:t>
                      </a:r>
                      <a:endParaRPr lang="en-US" sz="1600" b="0" dirty="0">
                        <a:effectLst/>
                      </a:endParaRPr>
                    </a:p>
                  </a:txBody>
                  <a:tcPr marL="12748" marR="25496" marT="6799" marB="6799" anchor="ctr"/>
                </a:tc>
              </a:tr>
              <a:tr h="717139">
                <a:tc>
                  <a:txBody>
                    <a:bodyPr/>
                    <a:lstStyle/>
                    <a:p>
                      <a:pPr algn="ctr"/>
                      <a:r>
                        <a:rPr lang="en-US" sz="1600" dirty="0">
                          <a:effectLst/>
                        </a:rPr>
                        <a:t>%e or %E</a:t>
                      </a:r>
                      <a:endParaRPr lang="en-US" sz="1600" b="0" dirty="0">
                        <a:effectLst/>
                      </a:endParaRPr>
                    </a:p>
                  </a:txBody>
                  <a:tcPr marL="12748" marR="25496" marT="6799" marB="6799" anchor="ctr"/>
                </a:tc>
                <a:tc>
                  <a:txBody>
                    <a:bodyPr/>
                    <a:lstStyle/>
                    <a:p>
                      <a:pPr algn="ctr"/>
                      <a:r>
                        <a:rPr lang="en-US" sz="1600" dirty="0">
                          <a:effectLst/>
                        </a:rPr>
                        <a:t>Scientific notation of float values</a:t>
                      </a:r>
                      <a:endParaRPr lang="en-US" sz="1600" b="0" dirty="0">
                        <a:effectLst/>
                      </a:endParaRPr>
                    </a:p>
                  </a:txBody>
                  <a:tcPr marL="12748" marR="25496" marT="6799" marB="6799" anchor="ctr"/>
                </a:tc>
                <a:tc>
                  <a:txBody>
                    <a:bodyPr/>
                    <a:lstStyle/>
                    <a:p>
                      <a:pPr algn="ctr"/>
                      <a:r>
                        <a:rPr lang="en-US" sz="1600" dirty="0">
                          <a:effectLst/>
                        </a:rPr>
                        <a:t>float</a:t>
                      </a:r>
                      <a:br>
                        <a:rPr lang="en-US" sz="1600" dirty="0">
                          <a:effectLst/>
                        </a:rPr>
                      </a:br>
                      <a:r>
                        <a:rPr lang="en-US" sz="1600" dirty="0">
                          <a:effectLst/>
                        </a:rPr>
                        <a:t>double</a:t>
                      </a:r>
                      <a:endParaRPr lang="en-US" sz="1600" b="0" dirty="0">
                        <a:effectLst/>
                      </a:endParaRPr>
                    </a:p>
                  </a:txBody>
                  <a:tcPr marL="12748" marR="25496" marT="6799" marB="6799" anchor="ctr"/>
                </a:tc>
              </a:tr>
              <a:tr h="401081">
                <a:tc>
                  <a:txBody>
                    <a:bodyPr/>
                    <a:lstStyle/>
                    <a:p>
                      <a:pPr algn="ctr"/>
                      <a:r>
                        <a:rPr lang="en-US" sz="1600" dirty="0">
                          <a:effectLst/>
                        </a:rPr>
                        <a:t>%f</a:t>
                      </a:r>
                      <a:endParaRPr lang="en-US" sz="1600" b="0" dirty="0">
                        <a:effectLst/>
                      </a:endParaRPr>
                    </a:p>
                  </a:txBody>
                  <a:tcPr marL="12748" marR="25496" marT="6799" marB="6799" anchor="ctr"/>
                </a:tc>
                <a:tc>
                  <a:txBody>
                    <a:bodyPr/>
                    <a:lstStyle/>
                    <a:p>
                      <a:pPr algn="ctr"/>
                      <a:r>
                        <a:rPr lang="en-US" sz="1600" dirty="0">
                          <a:effectLst/>
                        </a:rPr>
                        <a:t>Floating point</a:t>
                      </a:r>
                      <a:endParaRPr lang="en-US" sz="1600" b="0" dirty="0">
                        <a:effectLst/>
                      </a:endParaRPr>
                    </a:p>
                  </a:txBody>
                  <a:tcPr marL="12748" marR="25496" marT="6799" marB="6799" anchor="ctr"/>
                </a:tc>
                <a:tc>
                  <a:txBody>
                    <a:bodyPr/>
                    <a:lstStyle/>
                    <a:p>
                      <a:pPr algn="ctr"/>
                      <a:r>
                        <a:rPr lang="en-US" sz="1600" dirty="0">
                          <a:effectLst/>
                        </a:rPr>
                        <a:t>float</a:t>
                      </a:r>
                      <a:endParaRPr lang="en-US" sz="1600" b="0" dirty="0">
                        <a:effectLst/>
                      </a:endParaRPr>
                    </a:p>
                  </a:txBody>
                  <a:tcPr marL="12748" marR="25496" marT="6799" marB="6799" anchor="ctr"/>
                </a:tc>
              </a:tr>
            </a:tbl>
          </a:graphicData>
        </a:graphic>
      </p:graphicFrame>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8153400" y="5867400"/>
            <a:ext cx="990600" cy="990600"/>
          </a:xfrm>
          <a:prstGeom prst="rect">
            <a:avLst/>
          </a:prstGeom>
        </p:spPr>
      </p:pic>
    </p:spTree>
    <p:extLst>
      <p:ext uri="{BB962C8B-B14F-4D97-AF65-F5344CB8AC3E}">
        <p14:creationId xmlns="" xmlns:p14="http://schemas.microsoft.com/office/powerpoint/2010/main" val="1350958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580"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6957"/>
          </a:xfrm>
        </p:spPr>
        <p:txBody>
          <a:bodyPr>
            <a:normAutofit fontScale="90000"/>
          </a:bodyPr>
          <a:lstStyle/>
          <a:p>
            <a:r>
              <a:rPr lang="en-US" sz="3600" b="1" dirty="0" smtClean="0"/>
              <a:t>Format Specifier in C -</a:t>
            </a:r>
            <a:endParaRPr lang="en-US" sz="3600" b="1" dirty="0"/>
          </a:p>
        </p:txBody>
      </p:sp>
      <p:sp>
        <p:nvSpPr>
          <p:cNvPr id="4" name="Slide Number Placeholder 3"/>
          <p:cNvSpPr>
            <a:spLocks noGrp="1"/>
          </p:cNvSpPr>
          <p:nvPr>
            <p:ph type="sldNum" sz="quarter" idx="12"/>
          </p:nvPr>
        </p:nvSpPr>
        <p:spPr/>
        <p:txBody>
          <a:bodyPr/>
          <a:lstStyle/>
          <a:p>
            <a:fld id="{884B2D4D-9A24-443E-B2EC-168B0201A849}" type="slidenum">
              <a:rPr lang="en-US" smtClean="0"/>
              <a:pPr/>
              <a:t>8</a:t>
            </a:fld>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213299407"/>
              </p:ext>
            </p:extLst>
          </p:nvPr>
        </p:nvGraphicFramePr>
        <p:xfrm>
          <a:off x="380999" y="1600201"/>
          <a:ext cx="8382000" cy="4565651"/>
        </p:xfrm>
        <a:graphic>
          <a:graphicData uri="http://schemas.openxmlformats.org/drawingml/2006/table">
            <a:tbl>
              <a:tblPr>
                <a:tableStyleId>{5940675A-B579-460E-94D1-54222C63F5DA}</a:tableStyleId>
              </a:tblPr>
              <a:tblGrid>
                <a:gridCol w="2438401"/>
                <a:gridCol w="3276600"/>
                <a:gridCol w="2666999"/>
              </a:tblGrid>
              <a:tr h="524668">
                <a:tc>
                  <a:txBody>
                    <a:bodyPr/>
                    <a:lstStyle/>
                    <a:p>
                      <a:pPr algn="ctr"/>
                      <a:r>
                        <a:rPr lang="en-US" sz="1600" b="1" dirty="0">
                          <a:effectLst/>
                        </a:rPr>
                        <a:t>Format specifier</a:t>
                      </a:r>
                    </a:p>
                  </a:txBody>
                  <a:tcPr marL="38244" marR="38244" marT="16318" marB="16318" anchor="ctr"/>
                </a:tc>
                <a:tc>
                  <a:txBody>
                    <a:bodyPr/>
                    <a:lstStyle/>
                    <a:p>
                      <a:pPr algn="ctr"/>
                      <a:r>
                        <a:rPr lang="en-US" sz="1600" b="1" dirty="0">
                          <a:effectLst/>
                        </a:rPr>
                        <a:t>Description</a:t>
                      </a:r>
                    </a:p>
                  </a:txBody>
                  <a:tcPr marL="38244" marR="38244" marT="16318" marB="16318" anchor="ctr"/>
                </a:tc>
                <a:tc>
                  <a:txBody>
                    <a:bodyPr/>
                    <a:lstStyle/>
                    <a:p>
                      <a:pPr algn="ctr"/>
                      <a:r>
                        <a:rPr lang="en-US" sz="1600" b="1" dirty="0">
                          <a:effectLst/>
                        </a:rPr>
                        <a:t>Supported data types</a:t>
                      </a:r>
                    </a:p>
                  </a:txBody>
                  <a:tcPr marL="38244" marR="38244" marT="16318" marB="16318" anchor="ctr"/>
                </a:tc>
              </a:tr>
              <a:tr h="818892">
                <a:tc>
                  <a:txBody>
                    <a:bodyPr/>
                    <a:lstStyle/>
                    <a:p>
                      <a:pPr algn="ctr"/>
                      <a:r>
                        <a:rPr lang="en-US" sz="1600" dirty="0">
                          <a:effectLst/>
                        </a:rPr>
                        <a:t>%g or %G</a:t>
                      </a:r>
                      <a:endParaRPr lang="en-US" sz="1600" b="0" dirty="0">
                        <a:effectLst/>
                      </a:endParaRPr>
                    </a:p>
                  </a:txBody>
                  <a:tcPr marL="12748" marR="25496" marT="6799" marB="6799" anchor="ctr"/>
                </a:tc>
                <a:tc>
                  <a:txBody>
                    <a:bodyPr/>
                    <a:lstStyle/>
                    <a:p>
                      <a:pPr algn="ctr"/>
                      <a:r>
                        <a:rPr lang="pt-BR" sz="1600" dirty="0">
                          <a:effectLst/>
                        </a:rPr>
                        <a:t>Similar as %e or %E</a:t>
                      </a:r>
                      <a:endParaRPr lang="pt-BR" sz="1600" b="0" dirty="0">
                        <a:effectLst/>
                      </a:endParaRPr>
                    </a:p>
                  </a:txBody>
                  <a:tcPr marL="12748" marR="25496" marT="6799" marB="6799" anchor="ctr"/>
                </a:tc>
                <a:tc>
                  <a:txBody>
                    <a:bodyPr/>
                    <a:lstStyle/>
                    <a:p>
                      <a:pPr algn="ctr"/>
                      <a:r>
                        <a:rPr lang="en-US" sz="1600" dirty="0">
                          <a:effectLst/>
                        </a:rPr>
                        <a:t>float</a:t>
                      </a:r>
                      <a:br>
                        <a:rPr lang="en-US" sz="1600" dirty="0">
                          <a:effectLst/>
                        </a:rPr>
                      </a:br>
                      <a:r>
                        <a:rPr lang="en-US" sz="1600" dirty="0">
                          <a:effectLst/>
                        </a:rPr>
                        <a:t>double</a:t>
                      </a:r>
                      <a:endParaRPr lang="en-US" sz="1600" b="0" dirty="0">
                        <a:effectLst/>
                      </a:endParaRPr>
                    </a:p>
                  </a:txBody>
                  <a:tcPr marL="12748" marR="25496" marT="6799" marB="6799" anchor="ctr"/>
                </a:tc>
              </a:tr>
              <a:tr h="492126">
                <a:tc>
                  <a:txBody>
                    <a:bodyPr/>
                    <a:lstStyle/>
                    <a:p>
                      <a:pPr algn="ctr"/>
                      <a:r>
                        <a:rPr lang="en-US" sz="1600" dirty="0">
                          <a:effectLst/>
                        </a:rPr>
                        <a:t>%hi</a:t>
                      </a:r>
                      <a:endParaRPr lang="en-US" sz="1600" b="0" dirty="0">
                        <a:effectLst/>
                      </a:endParaRPr>
                    </a:p>
                  </a:txBody>
                  <a:tcPr marL="12748" marR="25496" marT="6799" marB="6799" anchor="ctr"/>
                </a:tc>
                <a:tc>
                  <a:txBody>
                    <a:bodyPr/>
                    <a:lstStyle/>
                    <a:p>
                      <a:pPr algn="ctr"/>
                      <a:r>
                        <a:rPr lang="en-US" sz="1600" dirty="0">
                          <a:effectLst/>
                        </a:rPr>
                        <a:t>Signed Integer(Short)</a:t>
                      </a:r>
                      <a:endParaRPr lang="en-US" sz="1600" b="0" dirty="0">
                        <a:effectLst/>
                      </a:endParaRPr>
                    </a:p>
                  </a:txBody>
                  <a:tcPr marL="12748" marR="25496" marT="6799" marB="6799" anchor="ctr"/>
                </a:tc>
                <a:tc>
                  <a:txBody>
                    <a:bodyPr/>
                    <a:lstStyle/>
                    <a:p>
                      <a:pPr algn="ctr"/>
                      <a:r>
                        <a:rPr lang="en-US" sz="1600" dirty="0">
                          <a:effectLst/>
                        </a:rPr>
                        <a:t>short</a:t>
                      </a:r>
                      <a:endParaRPr lang="en-US" sz="1600" b="0" dirty="0">
                        <a:effectLst/>
                      </a:endParaRPr>
                    </a:p>
                  </a:txBody>
                  <a:tcPr marL="12748" marR="25496" marT="6799" marB="6799" anchor="ctr"/>
                </a:tc>
              </a:tr>
              <a:tr h="492126">
                <a:tc>
                  <a:txBody>
                    <a:bodyPr/>
                    <a:lstStyle/>
                    <a:p>
                      <a:pPr algn="ctr"/>
                      <a:r>
                        <a:rPr lang="en-US" sz="1600" dirty="0">
                          <a:effectLst/>
                        </a:rPr>
                        <a:t>%hu</a:t>
                      </a:r>
                      <a:endParaRPr lang="en-US" sz="1600" b="0" dirty="0">
                        <a:effectLst/>
                      </a:endParaRPr>
                    </a:p>
                  </a:txBody>
                  <a:tcPr marL="12748" marR="25496" marT="6799" marB="6799" anchor="ctr"/>
                </a:tc>
                <a:tc>
                  <a:txBody>
                    <a:bodyPr/>
                    <a:lstStyle/>
                    <a:p>
                      <a:pPr algn="ctr"/>
                      <a:r>
                        <a:rPr lang="en-US" sz="1600" dirty="0">
                          <a:effectLst/>
                        </a:rPr>
                        <a:t>Unsigned Integer(Short)</a:t>
                      </a:r>
                      <a:endParaRPr lang="en-US" sz="1600" b="0" dirty="0">
                        <a:effectLst/>
                      </a:endParaRPr>
                    </a:p>
                  </a:txBody>
                  <a:tcPr marL="12748" marR="25496" marT="6799" marB="6799" anchor="ctr"/>
                </a:tc>
                <a:tc>
                  <a:txBody>
                    <a:bodyPr/>
                    <a:lstStyle/>
                    <a:p>
                      <a:pPr algn="ctr"/>
                      <a:r>
                        <a:rPr lang="en-US" sz="1600" dirty="0">
                          <a:effectLst/>
                        </a:rPr>
                        <a:t>unsigned short</a:t>
                      </a:r>
                      <a:endParaRPr lang="en-US" sz="1600" b="0" dirty="0">
                        <a:effectLst/>
                      </a:endParaRPr>
                    </a:p>
                  </a:txBody>
                  <a:tcPr marL="12748" marR="25496" marT="6799" marB="6799" anchor="ctr"/>
                </a:tc>
              </a:tr>
              <a:tr h="1253587">
                <a:tc>
                  <a:txBody>
                    <a:bodyPr/>
                    <a:lstStyle/>
                    <a:p>
                      <a:pPr algn="ctr"/>
                      <a:r>
                        <a:rPr lang="en-US" sz="1600" dirty="0">
                          <a:effectLst/>
                        </a:rPr>
                        <a:t>%i</a:t>
                      </a:r>
                      <a:endParaRPr lang="en-US" sz="1600" b="0" dirty="0">
                        <a:effectLst/>
                      </a:endParaRPr>
                    </a:p>
                  </a:txBody>
                  <a:tcPr marL="12748" marR="25496" marT="6799" marB="6799" anchor="ctr"/>
                </a:tc>
                <a:tc>
                  <a:txBody>
                    <a:bodyPr/>
                    <a:lstStyle/>
                    <a:p>
                      <a:pPr algn="ctr"/>
                      <a:r>
                        <a:rPr lang="en-US" sz="1600" dirty="0">
                          <a:effectLst/>
                        </a:rPr>
                        <a:t>Signed Integer</a:t>
                      </a:r>
                      <a:endParaRPr lang="en-US" sz="1600" b="0" dirty="0">
                        <a:effectLst/>
                      </a:endParaRPr>
                    </a:p>
                  </a:txBody>
                  <a:tcPr marL="12748" marR="25496" marT="6799" marB="6799" anchor="ctr"/>
                </a:tc>
                <a:tc>
                  <a:txBody>
                    <a:bodyPr/>
                    <a:lstStyle/>
                    <a:p>
                      <a:pPr algn="ctr"/>
                      <a:r>
                        <a:rPr lang="en-US" sz="1600" dirty="0">
                          <a:effectLst/>
                        </a:rPr>
                        <a:t>short</a:t>
                      </a:r>
                      <a:br>
                        <a:rPr lang="en-US" sz="1600" dirty="0">
                          <a:effectLst/>
                        </a:rPr>
                      </a:br>
                      <a:r>
                        <a:rPr lang="en-US" sz="1600" dirty="0">
                          <a:effectLst/>
                        </a:rPr>
                        <a:t>unsigned short</a:t>
                      </a:r>
                      <a:br>
                        <a:rPr lang="en-US" sz="1600" dirty="0">
                          <a:effectLst/>
                        </a:rPr>
                      </a:br>
                      <a:r>
                        <a:rPr lang="en-US" sz="1600" dirty="0">
                          <a:effectLst/>
                        </a:rPr>
                        <a:t>int</a:t>
                      </a:r>
                      <a:br>
                        <a:rPr lang="en-US" sz="1600" dirty="0">
                          <a:effectLst/>
                        </a:rPr>
                      </a:br>
                      <a:r>
                        <a:rPr lang="en-US" sz="1600" dirty="0">
                          <a:effectLst/>
                        </a:rPr>
                        <a:t>long</a:t>
                      </a:r>
                      <a:endParaRPr lang="en-US" sz="1600" b="0" dirty="0">
                        <a:effectLst/>
                      </a:endParaRPr>
                    </a:p>
                  </a:txBody>
                  <a:tcPr marL="12748" marR="25496" marT="6799" marB="6799" anchor="ctr"/>
                </a:tc>
              </a:tr>
              <a:tr h="492126">
                <a:tc>
                  <a:txBody>
                    <a:bodyPr/>
                    <a:lstStyle/>
                    <a:p>
                      <a:pPr algn="ctr"/>
                      <a:r>
                        <a:rPr lang="en-US" sz="1600" dirty="0">
                          <a:effectLst/>
                        </a:rPr>
                        <a:t>%l or %ld or %li</a:t>
                      </a:r>
                      <a:endParaRPr lang="en-US" sz="1600" b="0" dirty="0">
                        <a:effectLst/>
                      </a:endParaRPr>
                    </a:p>
                  </a:txBody>
                  <a:tcPr marL="12748" marR="25496" marT="6799" marB="6799" anchor="ctr"/>
                </a:tc>
                <a:tc>
                  <a:txBody>
                    <a:bodyPr/>
                    <a:lstStyle/>
                    <a:p>
                      <a:pPr algn="ctr"/>
                      <a:r>
                        <a:rPr lang="en-US" sz="1600" dirty="0">
                          <a:effectLst/>
                        </a:rPr>
                        <a:t>Signed Integer</a:t>
                      </a:r>
                      <a:endParaRPr lang="en-US" sz="1600" b="0" dirty="0">
                        <a:effectLst/>
                      </a:endParaRPr>
                    </a:p>
                  </a:txBody>
                  <a:tcPr marL="12748" marR="25496" marT="6799" marB="6799" anchor="ctr"/>
                </a:tc>
                <a:tc>
                  <a:txBody>
                    <a:bodyPr/>
                    <a:lstStyle/>
                    <a:p>
                      <a:pPr algn="ctr"/>
                      <a:r>
                        <a:rPr lang="en-US" sz="1600" dirty="0">
                          <a:effectLst/>
                        </a:rPr>
                        <a:t>long</a:t>
                      </a:r>
                      <a:endParaRPr lang="en-US" sz="1600" b="0" dirty="0">
                        <a:effectLst/>
                      </a:endParaRPr>
                    </a:p>
                  </a:txBody>
                  <a:tcPr marL="12748" marR="25496" marT="6799" marB="6799" anchor="ctr"/>
                </a:tc>
              </a:tr>
              <a:tr h="492126">
                <a:tc>
                  <a:txBody>
                    <a:bodyPr/>
                    <a:lstStyle/>
                    <a:p>
                      <a:pPr algn="ctr"/>
                      <a:r>
                        <a:rPr lang="en-US" sz="1600" dirty="0">
                          <a:effectLst/>
                        </a:rPr>
                        <a:t>%lf</a:t>
                      </a:r>
                      <a:endParaRPr lang="en-US" sz="1600" b="0" dirty="0">
                        <a:effectLst/>
                      </a:endParaRPr>
                    </a:p>
                  </a:txBody>
                  <a:tcPr marL="12748" marR="25496" marT="6799" marB="6799" anchor="ctr"/>
                </a:tc>
                <a:tc>
                  <a:txBody>
                    <a:bodyPr/>
                    <a:lstStyle/>
                    <a:p>
                      <a:pPr algn="ctr"/>
                      <a:r>
                        <a:rPr lang="en-US" sz="1600" dirty="0">
                          <a:effectLst/>
                        </a:rPr>
                        <a:t>Floating point</a:t>
                      </a:r>
                      <a:endParaRPr lang="en-US" sz="1600" b="0" dirty="0">
                        <a:effectLst/>
                      </a:endParaRPr>
                    </a:p>
                  </a:txBody>
                  <a:tcPr marL="12748" marR="25496" marT="6799" marB="6799" anchor="ctr"/>
                </a:tc>
                <a:tc>
                  <a:txBody>
                    <a:bodyPr/>
                    <a:lstStyle/>
                    <a:p>
                      <a:pPr algn="ctr"/>
                      <a:r>
                        <a:rPr lang="en-US" sz="1600" dirty="0">
                          <a:effectLst/>
                        </a:rPr>
                        <a:t>double</a:t>
                      </a:r>
                      <a:endParaRPr lang="en-US" sz="1600" b="0" dirty="0">
                        <a:effectLst/>
                      </a:endParaRPr>
                    </a:p>
                  </a:txBody>
                  <a:tcPr marL="12748" marR="25496" marT="6799" marB="6799" anchor="ctr"/>
                </a:tc>
              </a:tr>
            </a:tbl>
          </a:graphicData>
        </a:graphic>
      </p:graphicFrame>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8077200" y="5562600"/>
            <a:ext cx="1066800" cy="1066800"/>
          </a:xfrm>
          <a:prstGeom prst="rect">
            <a:avLst/>
          </a:prstGeom>
        </p:spPr>
      </p:pic>
    </p:spTree>
    <p:extLst>
      <p:ext uri="{BB962C8B-B14F-4D97-AF65-F5344CB8AC3E}">
        <p14:creationId xmlns="" xmlns:p14="http://schemas.microsoft.com/office/powerpoint/2010/main" val="15789413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29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6957"/>
          </a:xfrm>
        </p:spPr>
        <p:txBody>
          <a:bodyPr>
            <a:normAutofit fontScale="90000"/>
          </a:bodyPr>
          <a:lstStyle/>
          <a:p>
            <a:r>
              <a:rPr lang="en-US" sz="3600" b="1" dirty="0" smtClean="0"/>
              <a:t>Format Specifier in C -</a:t>
            </a:r>
            <a:endParaRPr lang="en-US" sz="3600" b="1" dirty="0"/>
          </a:p>
        </p:txBody>
      </p:sp>
      <p:sp>
        <p:nvSpPr>
          <p:cNvPr id="4" name="Slide Number Placeholder 3"/>
          <p:cNvSpPr>
            <a:spLocks noGrp="1"/>
          </p:cNvSpPr>
          <p:nvPr>
            <p:ph type="sldNum" sz="quarter" idx="12"/>
          </p:nvPr>
        </p:nvSpPr>
        <p:spPr/>
        <p:txBody>
          <a:bodyPr/>
          <a:lstStyle/>
          <a:p>
            <a:fld id="{884B2D4D-9A24-443E-B2EC-168B0201A849}"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3347352800"/>
              </p:ext>
            </p:extLst>
          </p:nvPr>
        </p:nvGraphicFramePr>
        <p:xfrm>
          <a:off x="381000" y="1623884"/>
          <a:ext cx="8458200" cy="4750714"/>
        </p:xfrm>
        <a:graphic>
          <a:graphicData uri="http://schemas.openxmlformats.org/drawingml/2006/table">
            <a:tbl>
              <a:tblPr>
                <a:tableStyleId>{5940675A-B579-460E-94D1-54222C63F5DA}</a:tableStyleId>
              </a:tblPr>
              <a:tblGrid>
                <a:gridCol w="2362200"/>
                <a:gridCol w="3352800"/>
                <a:gridCol w="2743200"/>
              </a:tblGrid>
              <a:tr h="420346">
                <a:tc>
                  <a:txBody>
                    <a:bodyPr/>
                    <a:lstStyle/>
                    <a:p>
                      <a:pPr algn="ctr"/>
                      <a:r>
                        <a:rPr lang="en-US" sz="1600" b="1" dirty="0">
                          <a:effectLst/>
                        </a:rPr>
                        <a:t>Format specifier</a:t>
                      </a:r>
                    </a:p>
                  </a:txBody>
                  <a:tcPr marL="38244" marR="38244" marT="16318" marB="16318" anchor="ctr"/>
                </a:tc>
                <a:tc>
                  <a:txBody>
                    <a:bodyPr/>
                    <a:lstStyle/>
                    <a:p>
                      <a:pPr algn="ctr"/>
                      <a:r>
                        <a:rPr lang="en-US" sz="1600" b="1" dirty="0">
                          <a:effectLst/>
                        </a:rPr>
                        <a:t>Description</a:t>
                      </a:r>
                    </a:p>
                  </a:txBody>
                  <a:tcPr marL="38244" marR="38244" marT="16318" marB="16318" anchor="ctr"/>
                </a:tc>
                <a:tc>
                  <a:txBody>
                    <a:bodyPr/>
                    <a:lstStyle/>
                    <a:p>
                      <a:pPr algn="ctr"/>
                      <a:r>
                        <a:rPr lang="en-US" sz="1600" b="1" dirty="0">
                          <a:effectLst/>
                        </a:rPr>
                        <a:t>Supported data types</a:t>
                      </a:r>
                    </a:p>
                  </a:txBody>
                  <a:tcPr marL="38244" marR="38244" marT="16318" marB="16318" anchor="ctr"/>
                </a:tc>
              </a:tr>
              <a:tr h="396630">
                <a:tc>
                  <a:txBody>
                    <a:bodyPr/>
                    <a:lstStyle/>
                    <a:p>
                      <a:pPr algn="ctr"/>
                      <a:r>
                        <a:rPr lang="en-US" sz="1600" dirty="0">
                          <a:effectLst/>
                        </a:rPr>
                        <a:t>%Lf</a:t>
                      </a:r>
                      <a:endParaRPr lang="en-US" sz="1600" b="0" dirty="0">
                        <a:effectLst/>
                      </a:endParaRPr>
                    </a:p>
                  </a:txBody>
                  <a:tcPr marL="12748" marR="25496" marT="6799" marB="6799" anchor="ctr"/>
                </a:tc>
                <a:tc>
                  <a:txBody>
                    <a:bodyPr/>
                    <a:lstStyle/>
                    <a:p>
                      <a:pPr algn="ctr"/>
                      <a:r>
                        <a:rPr lang="en-US" sz="1600" dirty="0">
                          <a:effectLst/>
                        </a:rPr>
                        <a:t>Floating point</a:t>
                      </a:r>
                      <a:endParaRPr lang="en-US" sz="1600" b="0" dirty="0">
                        <a:effectLst/>
                      </a:endParaRPr>
                    </a:p>
                  </a:txBody>
                  <a:tcPr marL="12748" marR="25496" marT="6799" marB="6799" anchor="ctr"/>
                </a:tc>
                <a:tc>
                  <a:txBody>
                    <a:bodyPr/>
                    <a:lstStyle/>
                    <a:p>
                      <a:pPr algn="ctr"/>
                      <a:r>
                        <a:rPr lang="en-US" sz="1600" dirty="0">
                          <a:effectLst/>
                        </a:rPr>
                        <a:t>long double</a:t>
                      </a:r>
                      <a:endParaRPr lang="en-US" sz="1600" b="0" dirty="0">
                        <a:effectLst/>
                      </a:endParaRPr>
                    </a:p>
                  </a:txBody>
                  <a:tcPr marL="12748" marR="25496" marT="6799" marB="6799" anchor="ctr"/>
                </a:tc>
              </a:tr>
              <a:tr h="776321">
                <a:tc>
                  <a:txBody>
                    <a:bodyPr/>
                    <a:lstStyle/>
                    <a:p>
                      <a:pPr algn="ctr"/>
                      <a:r>
                        <a:rPr lang="en-US" sz="1600" dirty="0">
                          <a:effectLst/>
                        </a:rPr>
                        <a:t>%lu</a:t>
                      </a:r>
                      <a:endParaRPr lang="en-US" sz="1600" b="0" dirty="0">
                        <a:effectLst/>
                      </a:endParaRPr>
                    </a:p>
                  </a:txBody>
                  <a:tcPr marL="12748" marR="25496" marT="6799" marB="6799" anchor="ctr"/>
                </a:tc>
                <a:tc>
                  <a:txBody>
                    <a:bodyPr/>
                    <a:lstStyle/>
                    <a:p>
                      <a:pPr algn="ctr"/>
                      <a:r>
                        <a:rPr lang="en-US" sz="1600" dirty="0">
                          <a:effectLst/>
                        </a:rPr>
                        <a:t>Unsigned integer</a:t>
                      </a:r>
                      <a:endParaRPr lang="en-US" sz="1600" b="0" dirty="0">
                        <a:effectLst/>
                      </a:endParaRPr>
                    </a:p>
                  </a:txBody>
                  <a:tcPr marL="12748" marR="25496" marT="6799" marB="6799" anchor="ctr"/>
                </a:tc>
                <a:tc>
                  <a:txBody>
                    <a:bodyPr/>
                    <a:lstStyle/>
                    <a:p>
                      <a:pPr algn="ctr"/>
                      <a:r>
                        <a:rPr lang="en-US" sz="1600" dirty="0">
                          <a:effectLst/>
                        </a:rPr>
                        <a:t>unsigned int</a:t>
                      </a:r>
                      <a:br>
                        <a:rPr lang="en-US" sz="1600" dirty="0">
                          <a:effectLst/>
                        </a:rPr>
                      </a:br>
                      <a:r>
                        <a:rPr lang="en-US" sz="1600" dirty="0">
                          <a:effectLst/>
                        </a:rPr>
                        <a:t>unsigned long</a:t>
                      </a:r>
                      <a:endParaRPr lang="en-US" sz="1600" b="0" dirty="0">
                        <a:effectLst/>
                      </a:endParaRPr>
                    </a:p>
                  </a:txBody>
                  <a:tcPr marL="12748" marR="25496" marT="6799" marB="6799" anchor="ctr"/>
                </a:tc>
              </a:tr>
              <a:tr h="396630">
                <a:tc>
                  <a:txBody>
                    <a:bodyPr/>
                    <a:lstStyle/>
                    <a:p>
                      <a:pPr algn="ctr"/>
                      <a:r>
                        <a:rPr lang="en-US" sz="1600" dirty="0">
                          <a:effectLst/>
                        </a:rPr>
                        <a:t>%lli, %lld</a:t>
                      </a:r>
                      <a:endParaRPr lang="en-US" sz="1600" b="0" dirty="0">
                        <a:effectLst/>
                      </a:endParaRPr>
                    </a:p>
                  </a:txBody>
                  <a:tcPr marL="12748" marR="25496" marT="6799" marB="6799" anchor="ctr"/>
                </a:tc>
                <a:tc>
                  <a:txBody>
                    <a:bodyPr/>
                    <a:lstStyle/>
                    <a:p>
                      <a:pPr algn="ctr"/>
                      <a:r>
                        <a:rPr lang="en-US" sz="1600" dirty="0">
                          <a:effectLst/>
                        </a:rPr>
                        <a:t>Signed Integer</a:t>
                      </a:r>
                      <a:endParaRPr lang="en-US" sz="1600" b="0" dirty="0">
                        <a:effectLst/>
                      </a:endParaRPr>
                    </a:p>
                  </a:txBody>
                  <a:tcPr marL="12748" marR="25496" marT="6799" marB="6799" anchor="ctr"/>
                </a:tc>
                <a:tc>
                  <a:txBody>
                    <a:bodyPr/>
                    <a:lstStyle/>
                    <a:p>
                      <a:pPr algn="ctr"/>
                      <a:r>
                        <a:rPr lang="en-US" sz="1600" dirty="0">
                          <a:effectLst/>
                        </a:rPr>
                        <a:t>long </a:t>
                      </a:r>
                      <a:endParaRPr lang="en-US" sz="1600" b="0" dirty="0">
                        <a:effectLst/>
                      </a:endParaRPr>
                    </a:p>
                  </a:txBody>
                  <a:tcPr marL="12748" marR="25496" marT="6799" marB="6799" anchor="ctr"/>
                </a:tc>
              </a:tr>
              <a:tr h="396630">
                <a:tc>
                  <a:txBody>
                    <a:bodyPr/>
                    <a:lstStyle/>
                    <a:p>
                      <a:pPr algn="ctr"/>
                      <a:r>
                        <a:rPr lang="en-US" sz="1600" dirty="0">
                          <a:effectLst/>
                        </a:rPr>
                        <a:t>%llu</a:t>
                      </a:r>
                      <a:endParaRPr lang="en-US" sz="1600" b="0" dirty="0">
                        <a:effectLst/>
                      </a:endParaRPr>
                    </a:p>
                  </a:txBody>
                  <a:tcPr marL="12748" marR="25496" marT="6799" marB="6799" anchor="ctr"/>
                </a:tc>
                <a:tc>
                  <a:txBody>
                    <a:bodyPr/>
                    <a:lstStyle/>
                    <a:p>
                      <a:pPr algn="ctr"/>
                      <a:r>
                        <a:rPr lang="en-US" sz="1600" dirty="0">
                          <a:effectLst/>
                        </a:rPr>
                        <a:t>Unsigned Integer</a:t>
                      </a:r>
                      <a:endParaRPr lang="en-US" sz="1600" b="0" dirty="0">
                        <a:effectLst/>
                      </a:endParaRPr>
                    </a:p>
                  </a:txBody>
                  <a:tcPr marL="12748" marR="25496" marT="6799" marB="6799" anchor="ctr"/>
                </a:tc>
                <a:tc>
                  <a:txBody>
                    <a:bodyPr/>
                    <a:lstStyle/>
                    <a:p>
                      <a:pPr algn="ctr"/>
                      <a:r>
                        <a:rPr lang="en-US" sz="1600" dirty="0">
                          <a:effectLst/>
                        </a:rPr>
                        <a:t>unsigned long long</a:t>
                      </a:r>
                      <a:endParaRPr lang="en-US" sz="1600" b="0" dirty="0">
                        <a:effectLst/>
                      </a:endParaRPr>
                    </a:p>
                  </a:txBody>
                  <a:tcPr marL="12748" marR="25496" marT="6799" marB="6799" anchor="ctr"/>
                </a:tc>
              </a:tr>
              <a:tr h="1915393">
                <a:tc>
                  <a:txBody>
                    <a:bodyPr/>
                    <a:lstStyle/>
                    <a:p>
                      <a:pPr algn="ctr"/>
                      <a:r>
                        <a:rPr lang="en-US" sz="1600" dirty="0">
                          <a:effectLst/>
                        </a:rPr>
                        <a:t>%o</a:t>
                      </a:r>
                      <a:endParaRPr lang="en-US" sz="1600" b="0" dirty="0">
                        <a:effectLst/>
                      </a:endParaRPr>
                    </a:p>
                  </a:txBody>
                  <a:tcPr marL="12748" marR="25496" marT="6799" marB="6799" anchor="ctr"/>
                </a:tc>
                <a:tc>
                  <a:txBody>
                    <a:bodyPr/>
                    <a:lstStyle/>
                    <a:p>
                      <a:pPr algn="ctr"/>
                      <a:r>
                        <a:rPr lang="en-US" sz="1600" dirty="0">
                          <a:effectLst/>
                        </a:rPr>
                        <a:t>Octal representation of Integer.</a:t>
                      </a:r>
                      <a:endParaRPr lang="en-US" sz="1600" b="0" dirty="0">
                        <a:effectLst/>
                      </a:endParaRPr>
                    </a:p>
                  </a:txBody>
                  <a:tcPr marL="12748" marR="25496" marT="6799" marB="6799" anchor="ctr"/>
                </a:tc>
                <a:tc>
                  <a:txBody>
                    <a:bodyPr/>
                    <a:lstStyle/>
                    <a:p>
                      <a:pPr algn="ctr"/>
                      <a:r>
                        <a:rPr lang="en-US" sz="1600" dirty="0">
                          <a:effectLst/>
                        </a:rPr>
                        <a:t>short</a:t>
                      </a:r>
                      <a:br>
                        <a:rPr lang="en-US" sz="1600" dirty="0">
                          <a:effectLst/>
                        </a:rPr>
                      </a:br>
                      <a:r>
                        <a:rPr lang="en-US" sz="1600" dirty="0">
                          <a:effectLst/>
                        </a:rPr>
                        <a:t>unsigned short</a:t>
                      </a:r>
                      <a:br>
                        <a:rPr lang="en-US" sz="1600" dirty="0">
                          <a:effectLst/>
                        </a:rPr>
                      </a:br>
                      <a:r>
                        <a:rPr lang="en-US" sz="1600" dirty="0">
                          <a:effectLst/>
                        </a:rPr>
                        <a:t>int</a:t>
                      </a:r>
                      <a:br>
                        <a:rPr lang="en-US" sz="1600" dirty="0">
                          <a:effectLst/>
                        </a:rPr>
                      </a:br>
                      <a:r>
                        <a:rPr lang="en-US" sz="1600" dirty="0">
                          <a:effectLst/>
                        </a:rPr>
                        <a:t>unsigned int</a:t>
                      </a:r>
                      <a:br>
                        <a:rPr lang="en-US" sz="1600" dirty="0">
                          <a:effectLst/>
                        </a:rPr>
                      </a:br>
                      <a:r>
                        <a:rPr lang="en-US" sz="1600" dirty="0">
                          <a:effectLst/>
                        </a:rPr>
                        <a:t>long</a:t>
                      </a:r>
                      <a:endParaRPr lang="en-US" sz="1600" b="0" dirty="0">
                        <a:effectLst/>
                      </a:endParaRPr>
                    </a:p>
                  </a:txBody>
                  <a:tcPr marL="12748" marR="25496" marT="6799" marB="6799" anchor="ctr"/>
                </a:tc>
              </a:tr>
              <a:tr h="448764">
                <a:tc>
                  <a:txBody>
                    <a:bodyPr/>
                    <a:lstStyle/>
                    <a:p>
                      <a:pPr algn="ctr"/>
                      <a:r>
                        <a:rPr lang="en-US" sz="1600" dirty="0">
                          <a:effectLst/>
                        </a:rPr>
                        <a:t>%p</a:t>
                      </a:r>
                      <a:endParaRPr lang="en-US" sz="1600" b="0" dirty="0">
                        <a:effectLst/>
                      </a:endParaRPr>
                    </a:p>
                  </a:txBody>
                  <a:tcPr marL="12748" marR="25496" marT="6799" marB="6799" anchor="ctr"/>
                </a:tc>
                <a:tc>
                  <a:txBody>
                    <a:bodyPr/>
                    <a:lstStyle/>
                    <a:p>
                      <a:pPr algn="ctr"/>
                      <a:r>
                        <a:rPr lang="en-US" sz="1600" dirty="0">
                          <a:effectLst/>
                        </a:rPr>
                        <a:t>Address of pointer to void void *</a:t>
                      </a:r>
                      <a:endParaRPr lang="en-US" sz="1600" b="0" dirty="0">
                        <a:effectLst/>
                      </a:endParaRPr>
                    </a:p>
                  </a:txBody>
                  <a:tcPr marL="12748" marR="25496" marT="6799" marB="6799" anchor="ctr"/>
                </a:tc>
                <a:tc>
                  <a:txBody>
                    <a:bodyPr/>
                    <a:lstStyle/>
                    <a:p>
                      <a:pPr algn="ctr"/>
                      <a:r>
                        <a:rPr lang="en-US" sz="1600" dirty="0">
                          <a:effectLst/>
                        </a:rPr>
                        <a:t>void *</a:t>
                      </a:r>
                      <a:endParaRPr lang="en-US" sz="1600" b="0" dirty="0">
                        <a:effectLst/>
                      </a:endParaRPr>
                    </a:p>
                  </a:txBody>
                  <a:tcPr marL="12748" marR="25496" marT="6799" marB="6799" anchor="ctr"/>
                </a:tc>
              </a:tr>
            </a:tbl>
          </a:graphicData>
        </a:graphic>
      </p:graphicFrame>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7848600" y="5562600"/>
            <a:ext cx="1295400" cy="1295400"/>
          </a:xfrm>
          <a:prstGeom prst="rect">
            <a:avLst/>
          </a:prstGeom>
        </p:spPr>
      </p:pic>
    </p:spTree>
    <p:extLst>
      <p:ext uri="{BB962C8B-B14F-4D97-AF65-F5344CB8AC3E}">
        <p14:creationId xmlns="" xmlns:p14="http://schemas.microsoft.com/office/powerpoint/2010/main" val="584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86"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110</TotalTime>
  <Words>548</Words>
  <Application>Microsoft Office PowerPoint</Application>
  <PresentationFormat>On-screen Show (4:3)</PresentationFormat>
  <Paragraphs>158</Paragraphs>
  <Slides>11</Slides>
  <Notes>0</Notes>
  <HiddenSlides>0</HiddenSlides>
  <MMClips>11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Civic</vt:lpstr>
      <vt:lpstr>Basic of C Programming</vt:lpstr>
      <vt:lpstr>Constants in C -</vt:lpstr>
      <vt:lpstr>Different types of constants -</vt:lpstr>
      <vt:lpstr>Different types of constants -</vt:lpstr>
      <vt:lpstr>2 ways to define constant in C -</vt:lpstr>
      <vt:lpstr>2 ways to define constant in C -</vt:lpstr>
      <vt:lpstr>Format Specifier in C -</vt:lpstr>
      <vt:lpstr>Format Specifier in C -</vt:lpstr>
      <vt:lpstr>Format Specifier in C -</vt:lpstr>
      <vt:lpstr>Format Specifier in C -</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of C Programming</dc:title>
  <dc:creator>CK</dc:creator>
  <cp:lastModifiedBy>CK</cp:lastModifiedBy>
  <cp:revision>14</cp:revision>
  <dcterms:created xsi:type="dcterms:W3CDTF">2020-11-23T11:36:16Z</dcterms:created>
  <dcterms:modified xsi:type="dcterms:W3CDTF">2020-11-23T16:27:52Z</dcterms:modified>
</cp:coreProperties>
</file>